
<file path=[Content_Types].xml><?xml version="1.0" encoding="utf-8"?>
<Types xmlns="http://schemas.openxmlformats.org/package/2006/content-types">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1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8BD84AF-1033-4243-BC8A-B8D2D50A8091}">
  <a:tblStyle styleId="{28BD84AF-1033-4243-BC8A-B8D2D50A8091}" styleName="Table_0">
    <a:wholeTbl>
      <a:tcTxStyle>
        <a:font>
          <a:latin typeface="Arial"/>
          <a:ea typeface="Arial"/>
          <a:cs typeface="Arial"/>
        </a:font>
        <a:srgbClr val="000000"/>
      </a:tcTxStyle>
      <a:tcStyle>
        <a:tcBdr>
          <a:left>
            <a:ln w="6350" cap="flat" cmpd="sng">
              <a:solidFill>
                <a:srgbClr val="000000"/>
              </a:solidFill>
              <a:prstDash val="solid"/>
              <a:round/>
              <a:headEnd type="none" w="sm" len="sm"/>
              <a:tailEnd type="none" w="sm" len="sm"/>
            </a:ln>
          </a:left>
          <a:right>
            <a:ln w="6350" cap="flat" cmpd="sng">
              <a:solidFill>
                <a:srgbClr val="000000"/>
              </a:solidFill>
              <a:prstDash val="solid"/>
              <a:round/>
              <a:headEnd type="none" w="sm" len="sm"/>
              <a:tailEnd type="none" w="sm" len="sm"/>
            </a:ln>
          </a:right>
          <a:top>
            <a:ln w="6350" cap="flat" cmpd="sng">
              <a:solidFill>
                <a:srgbClr val="000000"/>
              </a:solidFill>
              <a:prstDash val="solid"/>
              <a:round/>
              <a:headEnd type="none" w="sm" len="sm"/>
              <a:tailEnd type="none" w="sm" len="sm"/>
            </a:ln>
          </a:top>
          <a:bottom>
            <a:ln w="6350" cap="flat" cmpd="sng">
              <a:solidFill>
                <a:srgbClr val="000000"/>
              </a:solidFill>
              <a:prstDash val="solid"/>
              <a:round/>
              <a:headEnd type="none" w="sm" len="sm"/>
              <a:tailEnd type="none" w="sm" len="sm"/>
            </a:ln>
          </a:bottom>
          <a:insideH>
            <a:ln w="6350" cap="flat" cmpd="sng">
              <a:solidFill>
                <a:srgbClr val="000000"/>
              </a:solidFill>
              <a:prstDash val="solid"/>
              <a:round/>
              <a:headEnd type="none" w="sm" len="sm"/>
              <a:tailEnd type="none" w="sm" len="sm"/>
            </a:ln>
          </a:insideH>
          <a:insideV>
            <a:ln w="6350"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3" d="100"/>
          <a:sy n="113" d="100"/>
        </p:scale>
        <p:origin x="744" y="9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7abdd4b7b9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 name="Google Shape;117;g7abdd4b7b9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7ab6ad1f65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7ab6ad1f65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7abc4edf67_1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7abc4edf67_1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7abdd4b7b9_0_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7abdd4b7b9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7ab6ad1f65_0_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7ab6ad1f65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7ab6ad1f65_0_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7ab6ad1f65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7ab6ad1f65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7ab6ad1f65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7ab6ad1f65_0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7ab6ad1f65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7abdd4b7b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7abdd4b7b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7ab6ad1f65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7ab6ad1f65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7ab6ad1f65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7ab6ad1f65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7ab6ad1f65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7ab6ad1f65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7abdd4b7b9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7abdd4b7b9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7abdd4b7b9_0_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7abdd4b7b9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1.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1.png"/><Relationship Id="rId5" Type="http://schemas.openxmlformats.org/officeDocument/2006/relationships/image" Target="../media/image9.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1.png"/><Relationship Id="rId5" Type="http://schemas.openxmlformats.org/officeDocument/2006/relationships/hyperlink" Target="https://github.com/google-research/bert/issues/27" TargetMode="External"/><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hyperlink" Target="https://www.aclweb.org/anthology/W19-1909.pdf" TargetMode="External"/><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hyperlink" Target="https://github.com/bckenstler/CLR"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https://arxiv.org/pdf/1802.05695.pdf" TargetMode="External"/><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1.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hyperlink" Target="https://arxiv.org/pdf/1802.05695.pdf" TargetMode="External"/><Relationship Id="rId5" Type="http://schemas.openxmlformats.org/officeDocument/2006/relationships/image" Target="../media/image2.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1.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image" Target="../media/image5.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hyperlink" Target="https://en.wikipedia.org/wiki/BERT_(language_model)" TargetMode="External"/><Relationship Id="rId5" Type="http://schemas.openxmlformats.org/officeDocument/2006/relationships/image" Target="../media/image6.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hyperlink" Target="https://github.com/EmilyAlsentzer/clinicalBERT" TargetMode="Externa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hyperlink" Target="https://www.aclweb.org/anthology/W19-1909.pdf" TargetMode="External"/><Relationship Id="rId5" Type="http://schemas.openxmlformats.org/officeDocument/2006/relationships/image" Target="../media/image7.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1.png"/><Relationship Id="rId5" Type="http://schemas.openxmlformats.org/officeDocument/2006/relationships/hyperlink" Target="https://arxiv.org/pdf/1802.05695.pdf" TargetMode="External"/><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1.png"/><Relationship Id="rId5" Type="http://schemas.openxmlformats.org/officeDocument/2006/relationships/image" Target="../media/image8.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BERT for ICD code assignment on MIMIC III</a:t>
            </a:r>
            <a:endParaRPr/>
          </a:p>
        </p:txBody>
      </p:sp>
      <p:sp>
        <p:nvSpPr>
          <p:cNvPr id="55" name="Google Shape;55;p13"/>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a:t>By Yuanning Zhen, Chao Pu, George Zhou, Sichao Jia</a:t>
            </a:r>
            <a:endParaRPr sz="2400"/>
          </a:p>
        </p:txBody>
      </p:sp>
      <p:pic>
        <p:nvPicPr>
          <p:cNvPr id="2" name="Audio 1">
            <a:hlinkClick r:id="" action="ppaction://media"/>
            <a:extLst>
              <a:ext uri="{FF2B5EF4-FFF2-40B4-BE49-F238E27FC236}">
                <a16:creationId xmlns:a16="http://schemas.microsoft.com/office/drawing/2014/main" id="{78814046-26D7-43E3-B716-C088FA00B9C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45037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6431"/>
    </mc:Choice>
    <mc:Fallback>
      <p:transition spd="slow" advTm="1643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22"/>
          <p:cNvSpPr txBox="1">
            <a:spLocks noGrp="1"/>
          </p:cNvSpPr>
          <p:nvPr>
            <p:ph type="title"/>
          </p:nvPr>
        </p:nvSpPr>
        <p:spPr>
          <a:xfrm>
            <a:off x="311700" y="2456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Results</a:t>
            </a:r>
            <a:endParaRPr/>
          </a:p>
        </p:txBody>
      </p:sp>
      <p:graphicFrame>
        <p:nvGraphicFramePr>
          <p:cNvPr id="120" name="Google Shape;120;p22"/>
          <p:cNvGraphicFramePr/>
          <p:nvPr/>
        </p:nvGraphicFramePr>
        <p:xfrm>
          <a:off x="950163" y="886025"/>
          <a:ext cx="7420250" cy="3424775"/>
        </p:xfrm>
        <a:graphic>
          <a:graphicData uri="http://schemas.openxmlformats.org/drawingml/2006/table">
            <a:tbl>
              <a:tblPr bandRow="1">
                <a:noFill/>
                <a:tableStyleId>{28BD84AF-1033-4243-BC8A-B8D2D50A8091}</a:tableStyleId>
              </a:tblPr>
              <a:tblGrid>
                <a:gridCol w="935975">
                  <a:extLst>
                    <a:ext uri="{9D8B030D-6E8A-4147-A177-3AD203B41FA5}">
                      <a16:colId xmlns:a16="http://schemas.microsoft.com/office/drawing/2014/main" val="20000"/>
                    </a:ext>
                  </a:extLst>
                </a:gridCol>
                <a:gridCol w="450625">
                  <a:extLst>
                    <a:ext uri="{9D8B030D-6E8A-4147-A177-3AD203B41FA5}">
                      <a16:colId xmlns:a16="http://schemas.microsoft.com/office/drawing/2014/main" val="20001"/>
                    </a:ext>
                  </a:extLst>
                </a:gridCol>
                <a:gridCol w="515675">
                  <a:extLst>
                    <a:ext uri="{9D8B030D-6E8A-4147-A177-3AD203B41FA5}">
                      <a16:colId xmlns:a16="http://schemas.microsoft.com/office/drawing/2014/main" val="20002"/>
                    </a:ext>
                  </a:extLst>
                </a:gridCol>
                <a:gridCol w="574250">
                  <a:extLst>
                    <a:ext uri="{9D8B030D-6E8A-4147-A177-3AD203B41FA5}">
                      <a16:colId xmlns:a16="http://schemas.microsoft.com/office/drawing/2014/main" val="20003"/>
                    </a:ext>
                  </a:extLst>
                </a:gridCol>
                <a:gridCol w="530375">
                  <a:extLst>
                    <a:ext uri="{9D8B030D-6E8A-4147-A177-3AD203B41FA5}">
                      <a16:colId xmlns:a16="http://schemas.microsoft.com/office/drawing/2014/main" val="20004"/>
                    </a:ext>
                  </a:extLst>
                </a:gridCol>
                <a:gridCol w="589325">
                  <a:extLst>
                    <a:ext uri="{9D8B030D-6E8A-4147-A177-3AD203B41FA5}">
                      <a16:colId xmlns:a16="http://schemas.microsoft.com/office/drawing/2014/main" val="20005"/>
                    </a:ext>
                  </a:extLst>
                </a:gridCol>
                <a:gridCol w="530375">
                  <a:extLst>
                    <a:ext uri="{9D8B030D-6E8A-4147-A177-3AD203B41FA5}">
                      <a16:colId xmlns:a16="http://schemas.microsoft.com/office/drawing/2014/main" val="20006"/>
                    </a:ext>
                  </a:extLst>
                </a:gridCol>
                <a:gridCol w="589325">
                  <a:extLst>
                    <a:ext uri="{9D8B030D-6E8A-4147-A177-3AD203B41FA5}">
                      <a16:colId xmlns:a16="http://schemas.microsoft.com/office/drawing/2014/main" val="20007"/>
                    </a:ext>
                  </a:extLst>
                </a:gridCol>
                <a:gridCol w="530375">
                  <a:extLst>
                    <a:ext uri="{9D8B030D-6E8A-4147-A177-3AD203B41FA5}">
                      <a16:colId xmlns:a16="http://schemas.microsoft.com/office/drawing/2014/main" val="20008"/>
                    </a:ext>
                  </a:extLst>
                </a:gridCol>
                <a:gridCol w="589325">
                  <a:extLst>
                    <a:ext uri="{9D8B030D-6E8A-4147-A177-3AD203B41FA5}">
                      <a16:colId xmlns:a16="http://schemas.microsoft.com/office/drawing/2014/main" val="20009"/>
                    </a:ext>
                  </a:extLst>
                </a:gridCol>
                <a:gridCol w="530375">
                  <a:extLst>
                    <a:ext uri="{9D8B030D-6E8A-4147-A177-3AD203B41FA5}">
                      <a16:colId xmlns:a16="http://schemas.microsoft.com/office/drawing/2014/main" val="20010"/>
                    </a:ext>
                  </a:extLst>
                </a:gridCol>
                <a:gridCol w="515675">
                  <a:extLst>
                    <a:ext uri="{9D8B030D-6E8A-4147-A177-3AD203B41FA5}">
                      <a16:colId xmlns:a16="http://schemas.microsoft.com/office/drawing/2014/main" val="20011"/>
                    </a:ext>
                  </a:extLst>
                </a:gridCol>
                <a:gridCol w="538575">
                  <a:extLst>
                    <a:ext uri="{9D8B030D-6E8A-4147-A177-3AD203B41FA5}">
                      <a16:colId xmlns:a16="http://schemas.microsoft.com/office/drawing/2014/main" val="20012"/>
                    </a:ext>
                  </a:extLst>
                </a:gridCol>
              </a:tblGrid>
              <a:tr h="225225">
                <a:tc gridSpan="13">
                  <a:txBody>
                    <a:bodyPr/>
                    <a:lstStyle/>
                    <a:p>
                      <a:pPr marL="0" lvl="0" indent="0" algn="ctr" rtl="0">
                        <a:spcBef>
                          <a:spcPts val="0"/>
                        </a:spcBef>
                        <a:spcAft>
                          <a:spcPts val="0"/>
                        </a:spcAft>
                        <a:buNone/>
                      </a:pPr>
                      <a:r>
                        <a:rPr lang="en" sz="1200" b="1">
                          <a:latin typeface="Calibri"/>
                          <a:ea typeface="Calibri"/>
                          <a:cs typeface="Calibri"/>
                          <a:sym typeface="Calibri"/>
                        </a:rPr>
                        <a:t>Top 50 codes - Test set</a:t>
                      </a:r>
                      <a:endParaRPr sz="1200" b="1">
                        <a:latin typeface="Calibri"/>
                        <a:ea typeface="Calibri"/>
                        <a:cs typeface="Calibri"/>
                        <a:sym typeface="Calibri"/>
                      </a:endParaRPr>
                    </a:p>
                  </a:txBody>
                  <a:tcPr marL="68575" marR="68575" marT="0" marB="0"/>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260775">
                <a:tc>
                  <a:txBody>
                    <a:bodyPr/>
                    <a:lstStyle/>
                    <a:p>
                      <a:pPr marL="0" lvl="0" indent="0" algn="ctr" rtl="0">
                        <a:spcBef>
                          <a:spcPts val="0"/>
                        </a:spcBef>
                        <a:spcAft>
                          <a:spcPts val="0"/>
                        </a:spcAft>
                        <a:buNone/>
                      </a:pPr>
                      <a:endParaRPr sz="1200">
                        <a:latin typeface="Calibri"/>
                        <a:ea typeface="Calibri"/>
                        <a:cs typeface="Calibri"/>
                        <a:sym typeface="Calibri"/>
                      </a:endParaRPr>
                    </a:p>
                  </a:txBody>
                  <a:tcPr marL="68575" marR="68575" marT="0" marB="0"/>
                </a:tc>
                <a:tc gridSpan="2">
                  <a:txBody>
                    <a:bodyPr/>
                    <a:lstStyle/>
                    <a:p>
                      <a:pPr marL="0" lvl="0" indent="0" algn="ctr" rtl="0">
                        <a:spcBef>
                          <a:spcPts val="0"/>
                        </a:spcBef>
                        <a:spcAft>
                          <a:spcPts val="0"/>
                        </a:spcAft>
                        <a:buNone/>
                      </a:pPr>
                      <a:r>
                        <a:rPr lang="en" sz="1200" b="1">
                          <a:latin typeface="Calibri"/>
                          <a:ea typeface="Calibri"/>
                          <a:cs typeface="Calibri"/>
                          <a:sym typeface="Calibri"/>
                        </a:rPr>
                        <a:t>accuracy</a:t>
                      </a:r>
                      <a:endParaRPr sz="1200" b="1">
                        <a:latin typeface="Calibri"/>
                        <a:ea typeface="Calibri"/>
                        <a:cs typeface="Calibri"/>
                        <a:sym typeface="Calibri"/>
                      </a:endParaRPr>
                    </a:p>
                  </a:txBody>
                  <a:tcPr marL="68575" marR="68575" marT="0" marB="0"/>
                </a:tc>
                <a:tc hMerge="1">
                  <a:txBody>
                    <a:bodyPr/>
                    <a:lstStyle/>
                    <a:p>
                      <a:endParaRPr lang="en-US"/>
                    </a:p>
                  </a:txBody>
                  <a:tcPr/>
                </a:tc>
                <a:tc gridSpan="2">
                  <a:txBody>
                    <a:bodyPr/>
                    <a:lstStyle/>
                    <a:p>
                      <a:pPr marL="0" lvl="0" indent="0" algn="ctr" rtl="0">
                        <a:spcBef>
                          <a:spcPts val="0"/>
                        </a:spcBef>
                        <a:spcAft>
                          <a:spcPts val="0"/>
                        </a:spcAft>
                        <a:buNone/>
                      </a:pPr>
                      <a:r>
                        <a:rPr lang="en" sz="1200" b="1">
                          <a:latin typeface="Calibri"/>
                          <a:ea typeface="Calibri"/>
                          <a:cs typeface="Calibri"/>
                          <a:sym typeface="Calibri"/>
                        </a:rPr>
                        <a:t>precision</a:t>
                      </a:r>
                      <a:endParaRPr sz="1200" b="1">
                        <a:latin typeface="Calibri"/>
                        <a:ea typeface="Calibri"/>
                        <a:cs typeface="Calibri"/>
                        <a:sym typeface="Calibri"/>
                      </a:endParaRPr>
                    </a:p>
                  </a:txBody>
                  <a:tcPr marL="68575" marR="68575" marT="0" marB="0"/>
                </a:tc>
                <a:tc hMerge="1">
                  <a:txBody>
                    <a:bodyPr/>
                    <a:lstStyle/>
                    <a:p>
                      <a:endParaRPr lang="en-US"/>
                    </a:p>
                  </a:txBody>
                  <a:tcPr/>
                </a:tc>
                <a:tc gridSpan="2">
                  <a:txBody>
                    <a:bodyPr/>
                    <a:lstStyle/>
                    <a:p>
                      <a:pPr marL="0" lvl="0" indent="0" algn="ctr" rtl="0">
                        <a:spcBef>
                          <a:spcPts val="0"/>
                        </a:spcBef>
                        <a:spcAft>
                          <a:spcPts val="0"/>
                        </a:spcAft>
                        <a:buNone/>
                      </a:pPr>
                      <a:r>
                        <a:rPr lang="en" sz="1200" b="1">
                          <a:latin typeface="Calibri"/>
                          <a:ea typeface="Calibri"/>
                          <a:cs typeface="Calibri"/>
                          <a:sym typeface="Calibri"/>
                        </a:rPr>
                        <a:t>recall</a:t>
                      </a:r>
                      <a:endParaRPr sz="1200" b="1">
                        <a:latin typeface="Calibri"/>
                        <a:ea typeface="Calibri"/>
                        <a:cs typeface="Calibri"/>
                        <a:sym typeface="Calibri"/>
                      </a:endParaRPr>
                    </a:p>
                  </a:txBody>
                  <a:tcPr marL="68575" marR="68575" marT="0" marB="0"/>
                </a:tc>
                <a:tc hMerge="1">
                  <a:txBody>
                    <a:bodyPr/>
                    <a:lstStyle/>
                    <a:p>
                      <a:endParaRPr lang="en-US"/>
                    </a:p>
                  </a:txBody>
                  <a:tcPr/>
                </a:tc>
                <a:tc gridSpan="2">
                  <a:txBody>
                    <a:bodyPr/>
                    <a:lstStyle/>
                    <a:p>
                      <a:pPr marL="0" lvl="0" indent="0" algn="ctr" rtl="0">
                        <a:spcBef>
                          <a:spcPts val="0"/>
                        </a:spcBef>
                        <a:spcAft>
                          <a:spcPts val="0"/>
                        </a:spcAft>
                        <a:buNone/>
                      </a:pPr>
                      <a:r>
                        <a:rPr lang="en" sz="1200" b="1">
                          <a:latin typeface="Calibri"/>
                          <a:ea typeface="Calibri"/>
                          <a:cs typeface="Calibri"/>
                          <a:sym typeface="Calibri"/>
                        </a:rPr>
                        <a:t>F-score</a:t>
                      </a:r>
                      <a:endParaRPr sz="1200" b="1">
                        <a:latin typeface="Calibri"/>
                        <a:ea typeface="Calibri"/>
                        <a:cs typeface="Calibri"/>
                        <a:sym typeface="Calibri"/>
                      </a:endParaRPr>
                    </a:p>
                  </a:txBody>
                  <a:tcPr marL="68575" marR="68575" marT="0" marB="0"/>
                </a:tc>
                <a:tc hMerge="1">
                  <a:txBody>
                    <a:bodyPr/>
                    <a:lstStyle/>
                    <a:p>
                      <a:endParaRPr lang="en-US"/>
                    </a:p>
                  </a:txBody>
                  <a:tcPr/>
                </a:tc>
                <a:tc gridSpan="2">
                  <a:txBody>
                    <a:bodyPr/>
                    <a:lstStyle/>
                    <a:p>
                      <a:pPr marL="0" lvl="0" indent="0" algn="ctr" rtl="0">
                        <a:spcBef>
                          <a:spcPts val="0"/>
                        </a:spcBef>
                        <a:spcAft>
                          <a:spcPts val="0"/>
                        </a:spcAft>
                        <a:buNone/>
                      </a:pPr>
                      <a:r>
                        <a:rPr lang="en" sz="1200" b="1">
                          <a:latin typeface="Calibri"/>
                          <a:ea typeface="Calibri"/>
                          <a:cs typeface="Calibri"/>
                          <a:sym typeface="Calibri"/>
                        </a:rPr>
                        <a:t>AUC</a:t>
                      </a:r>
                      <a:endParaRPr sz="1200" b="1">
                        <a:latin typeface="Calibri"/>
                        <a:ea typeface="Calibri"/>
                        <a:cs typeface="Calibri"/>
                        <a:sym typeface="Calibri"/>
                      </a:endParaRPr>
                    </a:p>
                  </a:txBody>
                  <a:tcPr marL="68575" marR="68575" marT="0" marB="0"/>
                </a:tc>
                <a:tc hMerge="1">
                  <a:txBody>
                    <a:bodyPr/>
                    <a:lstStyle/>
                    <a:p>
                      <a:endParaRPr lang="en-US"/>
                    </a:p>
                  </a:txBody>
                  <a:tcPr/>
                </a:tc>
                <a:tc gridSpan="2">
                  <a:txBody>
                    <a:bodyPr/>
                    <a:lstStyle/>
                    <a:p>
                      <a:pPr marL="0" lvl="0" indent="0" algn="ctr" rtl="0">
                        <a:lnSpc>
                          <a:spcPct val="115000"/>
                        </a:lnSpc>
                        <a:spcBef>
                          <a:spcPts val="0"/>
                        </a:spcBef>
                        <a:spcAft>
                          <a:spcPts val="0"/>
                        </a:spcAft>
                        <a:buNone/>
                      </a:pPr>
                      <a:r>
                        <a:rPr lang="en" sz="1200" b="1">
                          <a:latin typeface="Calibri"/>
                          <a:ea typeface="Calibri"/>
                          <a:cs typeface="Calibri"/>
                          <a:sym typeface="Calibri"/>
                        </a:rPr>
                        <a:t>P@5</a:t>
                      </a:r>
                      <a:endParaRPr sz="1200" b="1">
                        <a:latin typeface="Calibri"/>
                        <a:ea typeface="Calibri"/>
                        <a:cs typeface="Calibri"/>
                        <a:sym typeface="Calibri"/>
                      </a:endParaRPr>
                    </a:p>
                  </a:txBody>
                  <a:tcPr marL="68575" marR="68575" marT="0" marB="0"/>
                </a:tc>
                <a:tc hMerge="1">
                  <a:txBody>
                    <a:bodyPr/>
                    <a:lstStyle/>
                    <a:p>
                      <a:endParaRPr lang="en-US"/>
                    </a:p>
                  </a:txBody>
                  <a:tcPr/>
                </a:tc>
                <a:extLst>
                  <a:ext uri="{0D108BD9-81ED-4DB2-BD59-A6C34878D82A}">
                    <a16:rowId xmlns:a16="http://schemas.microsoft.com/office/drawing/2014/main" val="10001"/>
                  </a:ext>
                </a:extLst>
              </a:tr>
              <a:tr h="256700">
                <a:tc>
                  <a:txBody>
                    <a:bodyPr/>
                    <a:lstStyle/>
                    <a:p>
                      <a:pPr marL="0" lvl="0" indent="0" algn="ctr" rtl="0">
                        <a:spcBef>
                          <a:spcPts val="0"/>
                        </a:spcBef>
                        <a:spcAft>
                          <a:spcPts val="0"/>
                        </a:spcAft>
                        <a:buNone/>
                      </a:pPr>
                      <a:endParaRPr sz="1200">
                        <a:latin typeface="Calibri"/>
                        <a:ea typeface="Calibri"/>
                        <a:cs typeface="Calibri"/>
                        <a:sym typeface="Calibri"/>
                      </a:endParaRPr>
                    </a:p>
                  </a:txBody>
                  <a:tcPr marL="68575" marR="68575" marT="0" marB="0"/>
                </a:tc>
                <a:tc>
                  <a:txBody>
                    <a:bodyPr/>
                    <a:lstStyle/>
                    <a:p>
                      <a:pPr marL="0" lvl="0" indent="0" algn="ctr" rtl="0">
                        <a:spcBef>
                          <a:spcPts val="0"/>
                        </a:spcBef>
                        <a:spcAft>
                          <a:spcPts val="0"/>
                        </a:spcAft>
                        <a:buNone/>
                      </a:pPr>
                      <a:r>
                        <a:rPr lang="en" sz="1000">
                          <a:latin typeface="Calibri"/>
                          <a:ea typeface="Calibri"/>
                          <a:cs typeface="Calibri"/>
                          <a:sym typeface="Calibri"/>
                        </a:rPr>
                        <a:t>macro</a:t>
                      </a:r>
                      <a:endParaRPr sz="1000">
                        <a:latin typeface="Calibri"/>
                        <a:ea typeface="Calibri"/>
                        <a:cs typeface="Calibri"/>
                        <a:sym typeface="Calibri"/>
                      </a:endParaRPr>
                    </a:p>
                  </a:txBody>
                  <a:tcPr marL="68575" marR="68575" marT="0" marB="0"/>
                </a:tc>
                <a:tc>
                  <a:txBody>
                    <a:bodyPr/>
                    <a:lstStyle/>
                    <a:p>
                      <a:pPr marL="0" lvl="0" indent="0" algn="ctr" rtl="0">
                        <a:spcBef>
                          <a:spcPts val="0"/>
                        </a:spcBef>
                        <a:spcAft>
                          <a:spcPts val="0"/>
                        </a:spcAft>
                        <a:buNone/>
                      </a:pPr>
                      <a:r>
                        <a:rPr lang="en" sz="1000">
                          <a:latin typeface="Calibri"/>
                          <a:ea typeface="Calibri"/>
                          <a:cs typeface="Calibri"/>
                          <a:sym typeface="Calibri"/>
                        </a:rPr>
                        <a:t>micro</a:t>
                      </a:r>
                      <a:endParaRPr sz="1000">
                        <a:latin typeface="Calibri"/>
                        <a:ea typeface="Calibri"/>
                        <a:cs typeface="Calibri"/>
                        <a:sym typeface="Calibri"/>
                      </a:endParaRPr>
                    </a:p>
                  </a:txBody>
                  <a:tcPr marL="68575" marR="68575" marT="0" marB="0"/>
                </a:tc>
                <a:tc>
                  <a:txBody>
                    <a:bodyPr/>
                    <a:lstStyle/>
                    <a:p>
                      <a:pPr marL="0" lvl="0" indent="0" algn="ctr" rtl="0">
                        <a:spcBef>
                          <a:spcPts val="0"/>
                        </a:spcBef>
                        <a:spcAft>
                          <a:spcPts val="0"/>
                        </a:spcAft>
                        <a:buNone/>
                      </a:pPr>
                      <a:r>
                        <a:rPr lang="en" sz="1000">
                          <a:latin typeface="Calibri"/>
                          <a:ea typeface="Calibri"/>
                          <a:cs typeface="Calibri"/>
                          <a:sym typeface="Calibri"/>
                        </a:rPr>
                        <a:t>macro</a:t>
                      </a:r>
                      <a:endParaRPr sz="1000">
                        <a:latin typeface="Calibri"/>
                        <a:ea typeface="Calibri"/>
                        <a:cs typeface="Calibri"/>
                        <a:sym typeface="Calibri"/>
                      </a:endParaRPr>
                    </a:p>
                  </a:txBody>
                  <a:tcPr marL="68575" marR="68575" marT="0" marB="0"/>
                </a:tc>
                <a:tc>
                  <a:txBody>
                    <a:bodyPr/>
                    <a:lstStyle/>
                    <a:p>
                      <a:pPr marL="0" lvl="0" indent="0" algn="ctr" rtl="0">
                        <a:spcBef>
                          <a:spcPts val="0"/>
                        </a:spcBef>
                        <a:spcAft>
                          <a:spcPts val="0"/>
                        </a:spcAft>
                        <a:buNone/>
                      </a:pPr>
                      <a:r>
                        <a:rPr lang="en" sz="1000">
                          <a:latin typeface="Calibri"/>
                          <a:ea typeface="Calibri"/>
                          <a:cs typeface="Calibri"/>
                          <a:sym typeface="Calibri"/>
                        </a:rPr>
                        <a:t>micro</a:t>
                      </a:r>
                      <a:endParaRPr sz="1000">
                        <a:latin typeface="Calibri"/>
                        <a:ea typeface="Calibri"/>
                        <a:cs typeface="Calibri"/>
                        <a:sym typeface="Calibri"/>
                      </a:endParaRPr>
                    </a:p>
                  </a:txBody>
                  <a:tcPr marL="68575" marR="68575" marT="0" marB="0"/>
                </a:tc>
                <a:tc>
                  <a:txBody>
                    <a:bodyPr/>
                    <a:lstStyle/>
                    <a:p>
                      <a:pPr marL="0" lvl="0" indent="0" algn="ctr" rtl="0">
                        <a:spcBef>
                          <a:spcPts val="0"/>
                        </a:spcBef>
                        <a:spcAft>
                          <a:spcPts val="0"/>
                        </a:spcAft>
                        <a:buNone/>
                      </a:pPr>
                      <a:r>
                        <a:rPr lang="en" sz="1000">
                          <a:latin typeface="Calibri"/>
                          <a:ea typeface="Calibri"/>
                          <a:cs typeface="Calibri"/>
                          <a:sym typeface="Calibri"/>
                        </a:rPr>
                        <a:t>macro</a:t>
                      </a:r>
                      <a:endParaRPr sz="1000">
                        <a:latin typeface="Calibri"/>
                        <a:ea typeface="Calibri"/>
                        <a:cs typeface="Calibri"/>
                        <a:sym typeface="Calibri"/>
                      </a:endParaRPr>
                    </a:p>
                  </a:txBody>
                  <a:tcPr marL="68575" marR="68575" marT="0" marB="0"/>
                </a:tc>
                <a:tc>
                  <a:txBody>
                    <a:bodyPr/>
                    <a:lstStyle/>
                    <a:p>
                      <a:pPr marL="0" lvl="0" indent="0" algn="ctr" rtl="0">
                        <a:spcBef>
                          <a:spcPts val="0"/>
                        </a:spcBef>
                        <a:spcAft>
                          <a:spcPts val="0"/>
                        </a:spcAft>
                        <a:buNone/>
                      </a:pPr>
                      <a:r>
                        <a:rPr lang="en" sz="1000">
                          <a:latin typeface="Calibri"/>
                          <a:ea typeface="Calibri"/>
                          <a:cs typeface="Calibri"/>
                          <a:sym typeface="Calibri"/>
                        </a:rPr>
                        <a:t>micro</a:t>
                      </a:r>
                      <a:endParaRPr sz="1000">
                        <a:latin typeface="Calibri"/>
                        <a:ea typeface="Calibri"/>
                        <a:cs typeface="Calibri"/>
                        <a:sym typeface="Calibri"/>
                      </a:endParaRPr>
                    </a:p>
                  </a:txBody>
                  <a:tcPr marL="68575" marR="68575" marT="0" marB="0"/>
                </a:tc>
                <a:tc>
                  <a:txBody>
                    <a:bodyPr/>
                    <a:lstStyle/>
                    <a:p>
                      <a:pPr marL="0" lvl="0" indent="0" algn="ctr" rtl="0">
                        <a:spcBef>
                          <a:spcPts val="0"/>
                        </a:spcBef>
                        <a:spcAft>
                          <a:spcPts val="0"/>
                        </a:spcAft>
                        <a:buNone/>
                      </a:pPr>
                      <a:r>
                        <a:rPr lang="en" sz="1000">
                          <a:latin typeface="Calibri"/>
                          <a:ea typeface="Calibri"/>
                          <a:cs typeface="Calibri"/>
                          <a:sym typeface="Calibri"/>
                        </a:rPr>
                        <a:t>macro</a:t>
                      </a:r>
                      <a:endParaRPr sz="1000">
                        <a:latin typeface="Calibri"/>
                        <a:ea typeface="Calibri"/>
                        <a:cs typeface="Calibri"/>
                        <a:sym typeface="Calibri"/>
                      </a:endParaRPr>
                    </a:p>
                  </a:txBody>
                  <a:tcPr marL="68575" marR="68575" marT="0" marB="0"/>
                </a:tc>
                <a:tc>
                  <a:txBody>
                    <a:bodyPr/>
                    <a:lstStyle/>
                    <a:p>
                      <a:pPr marL="0" lvl="0" indent="0" algn="ctr" rtl="0">
                        <a:spcBef>
                          <a:spcPts val="0"/>
                        </a:spcBef>
                        <a:spcAft>
                          <a:spcPts val="0"/>
                        </a:spcAft>
                        <a:buNone/>
                      </a:pPr>
                      <a:r>
                        <a:rPr lang="en" sz="1000">
                          <a:latin typeface="Calibri"/>
                          <a:ea typeface="Calibri"/>
                          <a:cs typeface="Calibri"/>
                          <a:sym typeface="Calibri"/>
                        </a:rPr>
                        <a:t>micro</a:t>
                      </a:r>
                      <a:endParaRPr sz="1000">
                        <a:latin typeface="Calibri"/>
                        <a:ea typeface="Calibri"/>
                        <a:cs typeface="Calibri"/>
                        <a:sym typeface="Calibri"/>
                      </a:endParaRPr>
                    </a:p>
                  </a:txBody>
                  <a:tcPr marL="68575" marR="68575" marT="0" marB="0"/>
                </a:tc>
                <a:tc>
                  <a:txBody>
                    <a:bodyPr/>
                    <a:lstStyle/>
                    <a:p>
                      <a:pPr marL="0" lvl="0" indent="0" algn="ctr" rtl="0">
                        <a:spcBef>
                          <a:spcPts val="0"/>
                        </a:spcBef>
                        <a:spcAft>
                          <a:spcPts val="0"/>
                        </a:spcAft>
                        <a:buNone/>
                      </a:pPr>
                      <a:r>
                        <a:rPr lang="en" sz="1000">
                          <a:latin typeface="Calibri"/>
                          <a:ea typeface="Calibri"/>
                          <a:cs typeface="Calibri"/>
                          <a:sym typeface="Calibri"/>
                        </a:rPr>
                        <a:t>macro</a:t>
                      </a:r>
                      <a:endParaRPr sz="1000">
                        <a:latin typeface="Calibri"/>
                        <a:ea typeface="Calibri"/>
                        <a:cs typeface="Calibri"/>
                        <a:sym typeface="Calibri"/>
                      </a:endParaRPr>
                    </a:p>
                  </a:txBody>
                  <a:tcPr marL="68575" marR="68575" marT="0" marB="0"/>
                </a:tc>
                <a:tc>
                  <a:txBody>
                    <a:bodyPr/>
                    <a:lstStyle/>
                    <a:p>
                      <a:pPr marL="0" lvl="0" indent="0" algn="ctr" rtl="0">
                        <a:spcBef>
                          <a:spcPts val="0"/>
                        </a:spcBef>
                        <a:spcAft>
                          <a:spcPts val="0"/>
                        </a:spcAft>
                        <a:buNone/>
                      </a:pPr>
                      <a:r>
                        <a:rPr lang="en" sz="1000">
                          <a:latin typeface="Calibri"/>
                          <a:ea typeface="Calibri"/>
                          <a:cs typeface="Calibri"/>
                          <a:sym typeface="Calibri"/>
                        </a:rPr>
                        <a:t>micro</a:t>
                      </a:r>
                      <a:endParaRPr sz="1000">
                        <a:latin typeface="Calibri"/>
                        <a:ea typeface="Calibri"/>
                        <a:cs typeface="Calibri"/>
                        <a:sym typeface="Calibri"/>
                      </a:endParaRPr>
                    </a:p>
                  </a:txBody>
                  <a:tcPr marL="68575" marR="68575" marT="0" marB="0"/>
                </a:tc>
                <a:tc gridSpan="2">
                  <a:txBody>
                    <a:bodyPr/>
                    <a:lstStyle/>
                    <a:p>
                      <a:pPr marL="0" lvl="0" indent="0" algn="ctr" rtl="0">
                        <a:spcBef>
                          <a:spcPts val="0"/>
                        </a:spcBef>
                        <a:spcAft>
                          <a:spcPts val="0"/>
                        </a:spcAft>
                        <a:buNone/>
                      </a:pPr>
                      <a:r>
                        <a:rPr lang="en" sz="1200">
                          <a:latin typeface="Calibri"/>
                          <a:ea typeface="Calibri"/>
                          <a:cs typeface="Calibri"/>
                          <a:sym typeface="Calibri"/>
                        </a:rPr>
                        <a:t>-</a:t>
                      </a:r>
                      <a:endParaRPr sz="1200">
                        <a:latin typeface="Calibri"/>
                        <a:ea typeface="Calibri"/>
                        <a:cs typeface="Calibri"/>
                        <a:sym typeface="Calibri"/>
                      </a:endParaRPr>
                    </a:p>
                  </a:txBody>
                  <a:tcPr marL="68575" marR="68575" marT="0" marB="0"/>
                </a:tc>
                <a:tc hMerge="1">
                  <a:txBody>
                    <a:bodyPr/>
                    <a:lstStyle/>
                    <a:p>
                      <a:endParaRPr lang="en-US"/>
                    </a:p>
                  </a:txBody>
                  <a:tcPr/>
                </a:tc>
                <a:extLst>
                  <a:ext uri="{0D108BD9-81ED-4DB2-BD59-A6C34878D82A}">
                    <a16:rowId xmlns:a16="http://schemas.microsoft.com/office/drawing/2014/main" val="10002"/>
                  </a:ext>
                </a:extLst>
              </a:tr>
              <a:tr h="225225">
                <a:tc>
                  <a:txBody>
                    <a:bodyPr/>
                    <a:lstStyle/>
                    <a:p>
                      <a:pPr marL="0" lvl="0" indent="0" algn="ctr" rtl="0">
                        <a:spcBef>
                          <a:spcPts val="0"/>
                        </a:spcBef>
                        <a:spcAft>
                          <a:spcPts val="0"/>
                        </a:spcAft>
                        <a:buNone/>
                      </a:pPr>
                      <a:r>
                        <a:rPr lang="en" sz="1200" b="1">
                          <a:latin typeface="Calibri"/>
                          <a:ea typeface="Calibri"/>
                          <a:cs typeface="Calibri"/>
                          <a:sym typeface="Calibri"/>
                        </a:rPr>
                        <a:t>CAML</a:t>
                      </a:r>
                      <a:endParaRPr sz="1200" b="1">
                        <a:latin typeface="Calibri"/>
                        <a:ea typeface="Calibri"/>
                        <a:cs typeface="Calibri"/>
                        <a:sym typeface="Calibri"/>
                      </a:endParaRPr>
                    </a:p>
                  </a:txBody>
                  <a:tcPr marL="68575" marR="68575" marT="0" marB="0"/>
                </a:tc>
                <a:tc>
                  <a:txBody>
                    <a:bodyPr/>
                    <a:lstStyle/>
                    <a:p>
                      <a:pPr marL="0" lvl="0" indent="0" algn="ctr" rtl="0">
                        <a:spcBef>
                          <a:spcPts val="0"/>
                        </a:spcBef>
                        <a:spcAft>
                          <a:spcPts val="0"/>
                        </a:spcAft>
                        <a:buNone/>
                      </a:pPr>
                      <a:r>
                        <a:rPr lang="en" sz="1000">
                          <a:latin typeface="Calibri"/>
                          <a:ea typeface="Calibri"/>
                          <a:cs typeface="Calibri"/>
                          <a:sym typeface="Calibri"/>
                        </a:rPr>
                        <a:t>0.393</a:t>
                      </a:r>
                      <a:endParaRPr sz="1000">
                        <a:latin typeface="Calibri"/>
                        <a:ea typeface="Calibri"/>
                        <a:cs typeface="Calibri"/>
                        <a:sym typeface="Calibri"/>
                      </a:endParaRPr>
                    </a:p>
                  </a:txBody>
                  <a:tcPr marL="68575" marR="68575" marT="0" marB="0"/>
                </a:tc>
                <a:tc>
                  <a:txBody>
                    <a:bodyPr/>
                    <a:lstStyle/>
                    <a:p>
                      <a:pPr marL="0" lvl="0" indent="0" algn="ctr" rtl="0">
                        <a:spcBef>
                          <a:spcPts val="0"/>
                        </a:spcBef>
                        <a:spcAft>
                          <a:spcPts val="0"/>
                        </a:spcAft>
                        <a:buNone/>
                      </a:pPr>
                      <a:r>
                        <a:rPr lang="en" sz="1000">
                          <a:latin typeface="Calibri"/>
                          <a:ea typeface="Calibri"/>
                          <a:cs typeface="Calibri"/>
                          <a:sym typeface="Calibri"/>
                        </a:rPr>
                        <a:t>0.443</a:t>
                      </a:r>
                      <a:endParaRPr sz="1000">
                        <a:latin typeface="Calibri"/>
                        <a:ea typeface="Calibri"/>
                        <a:cs typeface="Calibri"/>
                        <a:sym typeface="Calibri"/>
                      </a:endParaRPr>
                    </a:p>
                  </a:txBody>
                  <a:tcPr marL="68575" marR="68575" marT="0" marB="0"/>
                </a:tc>
                <a:tc>
                  <a:txBody>
                    <a:bodyPr/>
                    <a:lstStyle/>
                    <a:p>
                      <a:pPr marL="0" lvl="0" indent="0" algn="ctr" rtl="0">
                        <a:spcBef>
                          <a:spcPts val="0"/>
                        </a:spcBef>
                        <a:spcAft>
                          <a:spcPts val="0"/>
                        </a:spcAft>
                        <a:buNone/>
                      </a:pPr>
                      <a:r>
                        <a:rPr lang="en" sz="1000">
                          <a:latin typeface="Calibri"/>
                          <a:ea typeface="Calibri"/>
                          <a:cs typeface="Calibri"/>
                          <a:sym typeface="Calibri"/>
                        </a:rPr>
                        <a:t>0.604</a:t>
                      </a:r>
                      <a:endParaRPr sz="1000">
                        <a:latin typeface="Calibri"/>
                        <a:ea typeface="Calibri"/>
                        <a:cs typeface="Calibri"/>
                        <a:sym typeface="Calibri"/>
                      </a:endParaRPr>
                    </a:p>
                  </a:txBody>
                  <a:tcPr marL="68575" marR="68575" marT="0" marB="0"/>
                </a:tc>
                <a:tc>
                  <a:txBody>
                    <a:bodyPr/>
                    <a:lstStyle/>
                    <a:p>
                      <a:pPr marL="0" lvl="0" indent="0" algn="ctr" rtl="0">
                        <a:spcBef>
                          <a:spcPts val="0"/>
                        </a:spcBef>
                        <a:spcAft>
                          <a:spcPts val="0"/>
                        </a:spcAft>
                        <a:buNone/>
                      </a:pPr>
                      <a:r>
                        <a:rPr lang="en" sz="1000">
                          <a:latin typeface="Calibri"/>
                          <a:ea typeface="Calibri"/>
                          <a:cs typeface="Calibri"/>
                          <a:sym typeface="Calibri"/>
                        </a:rPr>
                        <a:t>0.714</a:t>
                      </a:r>
                      <a:endParaRPr sz="1000">
                        <a:latin typeface="Calibri"/>
                        <a:ea typeface="Calibri"/>
                        <a:cs typeface="Calibri"/>
                        <a:sym typeface="Calibri"/>
                      </a:endParaRPr>
                    </a:p>
                  </a:txBody>
                  <a:tcPr marL="68575" marR="68575" marT="0" marB="0"/>
                </a:tc>
                <a:tc>
                  <a:txBody>
                    <a:bodyPr/>
                    <a:lstStyle/>
                    <a:p>
                      <a:pPr marL="0" lvl="0" indent="0" algn="ctr" rtl="0">
                        <a:spcBef>
                          <a:spcPts val="0"/>
                        </a:spcBef>
                        <a:spcAft>
                          <a:spcPts val="0"/>
                        </a:spcAft>
                        <a:buNone/>
                      </a:pPr>
                      <a:r>
                        <a:rPr lang="en" sz="1000">
                          <a:latin typeface="Calibri"/>
                          <a:ea typeface="Calibri"/>
                          <a:cs typeface="Calibri"/>
                          <a:sym typeface="Calibri"/>
                        </a:rPr>
                        <a:t>0.480</a:t>
                      </a:r>
                      <a:endParaRPr sz="1000">
                        <a:latin typeface="Calibri"/>
                        <a:ea typeface="Calibri"/>
                        <a:cs typeface="Calibri"/>
                        <a:sym typeface="Calibri"/>
                      </a:endParaRPr>
                    </a:p>
                  </a:txBody>
                  <a:tcPr marL="68575" marR="68575" marT="0" marB="0"/>
                </a:tc>
                <a:tc>
                  <a:txBody>
                    <a:bodyPr/>
                    <a:lstStyle/>
                    <a:p>
                      <a:pPr marL="0" lvl="0" indent="0" algn="ctr" rtl="0">
                        <a:spcBef>
                          <a:spcPts val="0"/>
                        </a:spcBef>
                        <a:spcAft>
                          <a:spcPts val="0"/>
                        </a:spcAft>
                        <a:buNone/>
                      </a:pPr>
                      <a:r>
                        <a:rPr lang="en" sz="1000">
                          <a:latin typeface="Calibri"/>
                          <a:ea typeface="Calibri"/>
                          <a:cs typeface="Calibri"/>
                          <a:sym typeface="Calibri"/>
                        </a:rPr>
                        <a:t>0.538</a:t>
                      </a:r>
                      <a:endParaRPr sz="1000">
                        <a:latin typeface="Calibri"/>
                        <a:ea typeface="Calibri"/>
                        <a:cs typeface="Calibri"/>
                        <a:sym typeface="Calibri"/>
                      </a:endParaRPr>
                    </a:p>
                  </a:txBody>
                  <a:tcPr marL="68575" marR="68575" marT="0" marB="0"/>
                </a:tc>
                <a:tc>
                  <a:txBody>
                    <a:bodyPr/>
                    <a:lstStyle/>
                    <a:p>
                      <a:pPr marL="0" lvl="0" indent="0" algn="ctr" rtl="0">
                        <a:spcBef>
                          <a:spcPts val="0"/>
                        </a:spcBef>
                        <a:spcAft>
                          <a:spcPts val="0"/>
                        </a:spcAft>
                        <a:buNone/>
                      </a:pPr>
                      <a:r>
                        <a:rPr lang="en" sz="1000">
                          <a:latin typeface="Calibri"/>
                          <a:ea typeface="Calibri"/>
                          <a:cs typeface="Calibri"/>
                          <a:sym typeface="Calibri"/>
                        </a:rPr>
                        <a:t>0.535</a:t>
                      </a:r>
                      <a:endParaRPr sz="1000">
                        <a:latin typeface="Calibri"/>
                        <a:ea typeface="Calibri"/>
                        <a:cs typeface="Calibri"/>
                        <a:sym typeface="Calibri"/>
                      </a:endParaRPr>
                    </a:p>
                  </a:txBody>
                  <a:tcPr marL="68575" marR="68575" marT="0" marB="0"/>
                </a:tc>
                <a:tc>
                  <a:txBody>
                    <a:bodyPr/>
                    <a:lstStyle/>
                    <a:p>
                      <a:pPr marL="0" lvl="0" indent="0" algn="ctr" rtl="0">
                        <a:spcBef>
                          <a:spcPts val="0"/>
                        </a:spcBef>
                        <a:spcAft>
                          <a:spcPts val="0"/>
                        </a:spcAft>
                        <a:buNone/>
                      </a:pPr>
                      <a:r>
                        <a:rPr lang="en" sz="1000">
                          <a:latin typeface="Calibri"/>
                          <a:ea typeface="Calibri"/>
                          <a:cs typeface="Calibri"/>
                          <a:sym typeface="Calibri"/>
                        </a:rPr>
                        <a:t>0.614</a:t>
                      </a:r>
                      <a:endParaRPr sz="1000">
                        <a:latin typeface="Calibri"/>
                        <a:ea typeface="Calibri"/>
                        <a:cs typeface="Calibri"/>
                        <a:sym typeface="Calibri"/>
                      </a:endParaRPr>
                    </a:p>
                  </a:txBody>
                  <a:tcPr marL="68575" marR="68575" marT="0" marB="0"/>
                </a:tc>
                <a:tc>
                  <a:txBody>
                    <a:bodyPr/>
                    <a:lstStyle/>
                    <a:p>
                      <a:pPr marL="0" lvl="0" indent="0" algn="ctr" rtl="0">
                        <a:spcBef>
                          <a:spcPts val="0"/>
                        </a:spcBef>
                        <a:spcAft>
                          <a:spcPts val="0"/>
                        </a:spcAft>
                        <a:buNone/>
                      </a:pPr>
                      <a:r>
                        <a:rPr lang="en" sz="1000">
                          <a:latin typeface="Calibri"/>
                          <a:ea typeface="Calibri"/>
                          <a:cs typeface="Calibri"/>
                          <a:sym typeface="Calibri"/>
                        </a:rPr>
                        <a:t>0.877</a:t>
                      </a:r>
                      <a:endParaRPr sz="1000">
                        <a:latin typeface="Calibri"/>
                        <a:ea typeface="Calibri"/>
                        <a:cs typeface="Calibri"/>
                        <a:sym typeface="Calibri"/>
                      </a:endParaRPr>
                    </a:p>
                  </a:txBody>
                  <a:tcPr marL="68575" marR="68575" marT="0" marB="0"/>
                </a:tc>
                <a:tc>
                  <a:txBody>
                    <a:bodyPr/>
                    <a:lstStyle/>
                    <a:p>
                      <a:pPr marL="0" lvl="0" indent="0" algn="ctr" rtl="0">
                        <a:spcBef>
                          <a:spcPts val="0"/>
                        </a:spcBef>
                        <a:spcAft>
                          <a:spcPts val="0"/>
                        </a:spcAft>
                        <a:buNone/>
                      </a:pPr>
                      <a:r>
                        <a:rPr lang="en" sz="1000">
                          <a:latin typeface="Calibri"/>
                          <a:ea typeface="Calibri"/>
                          <a:cs typeface="Calibri"/>
                          <a:sym typeface="Calibri"/>
                        </a:rPr>
                        <a:t>0.910</a:t>
                      </a:r>
                      <a:endParaRPr sz="1000">
                        <a:latin typeface="Calibri"/>
                        <a:ea typeface="Calibri"/>
                        <a:cs typeface="Calibri"/>
                        <a:sym typeface="Calibri"/>
                      </a:endParaRPr>
                    </a:p>
                  </a:txBody>
                  <a:tcPr marL="68575" marR="68575" marT="0" marB="0"/>
                </a:tc>
                <a:tc gridSpan="2">
                  <a:txBody>
                    <a:bodyPr/>
                    <a:lstStyle/>
                    <a:p>
                      <a:pPr marL="0" lvl="0" indent="0" algn="ctr" rtl="0">
                        <a:spcBef>
                          <a:spcPts val="0"/>
                        </a:spcBef>
                        <a:spcAft>
                          <a:spcPts val="0"/>
                        </a:spcAft>
                        <a:buNone/>
                      </a:pPr>
                      <a:r>
                        <a:rPr lang="en" sz="1000">
                          <a:latin typeface="Calibri"/>
                          <a:ea typeface="Calibri"/>
                          <a:cs typeface="Calibri"/>
                          <a:sym typeface="Calibri"/>
                        </a:rPr>
                        <a:t>0.611</a:t>
                      </a:r>
                      <a:endParaRPr sz="1000">
                        <a:latin typeface="Calibri"/>
                        <a:ea typeface="Calibri"/>
                        <a:cs typeface="Calibri"/>
                        <a:sym typeface="Calibri"/>
                      </a:endParaRPr>
                    </a:p>
                  </a:txBody>
                  <a:tcPr marL="68575" marR="68575" marT="0" marB="0"/>
                </a:tc>
                <a:tc hMerge="1">
                  <a:txBody>
                    <a:bodyPr/>
                    <a:lstStyle/>
                    <a:p>
                      <a:endParaRPr lang="en-US"/>
                    </a:p>
                  </a:txBody>
                  <a:tcPr/>
                </a:tc>
                <a:extLst>
                  <a:ext uri="{0D108BD9-81ED-4DB2-BD59-A6C34878D82A}">
                    <a16:rowId xmlns:a16="http://schemas.microsoft.com/office/drawing/2014/main" val="10003"/>
                  </a:ext>
                </a:extLst>
              </a:tr>
              <a:tr h="225225">
                <a:tc>
                  <a:txBody>
                    <a:bodyPr/>
                    <a:lstStyle/>
                    <a:p>
                      <a:pPr marL="0" lvl="0" indent="0" algn="ctr" rtl="0">
                        <a:spcBef>
                          <a:spcPts val="0"/>
                        </a:spcBef>
                        <a:spcAft>
                          <a:spcPts val="0"/>
                        </a:spcAft>
                        <a:buNone/>
                      </a:pPr>
                      <a:r>
                        <a:rPr lang="en" sz="1200" b="1">
                          <a:latin typeface="Calibri"/>
                          <a:ea typeface="Calibri"/>
                          <a:cs typeface="Calibri"/>
                          <a:sym typeface="Calibri"/>
                        </a:rPr>
                        <a:t>DR-CAML</a:t>
                      </a:r>
                      <a:endParaRPr sz="1200" b="1">
                        <a:latin typeface="Calibri"/>
                        <a:ea typeface="Calibri"/>
                        <a:cs typeface="Calibri"/>
                        <a:sym typeface="Calibri"/>
                      </a:endParaRPr>
                    </a:p>
                  </a:txBody>
                  <a:tcPr marL="68575" marR="68575" marT="0" marB="0"/>
                </a:tc>
                <a:tc>
                  <a:txBody>
                    <a:bodyPr/>
                    <a:lstStyle/>
                    <a:p>
                      <a:pPr marL="0" lvl="0" indent="0" algn="ctr" rtl="0">
                        <a:spcBef>
                          <a:spcPts val="0"/>
                        </a:spcBef>
                        <a:spcAft>
                          <a:spcPts val="0"/>
                        </a:spcAft>
                        <a:buNone/>
                      </a:pPr>
                      <a:r>
                        <a:rPr lang="en" sz="1000">
                          <a:latin typeface="Calibri"/>
                          <a:ea typeface="Calibri"/>
                          <a:cs typeface="Calibri"/>
                          <a:sym typeface="Calibri"/>
                        </a:rPr>
                        <a:t>0.368</a:t>
                      </a:r>
                      <a:endParaRPr sz="1000">
                        <a:latin typeface="Calibri"/>
                        <a:ea typeface="Calibri"/>
                        <a:cs typeface="Calibri"/>
                        <a:sym typeface="Calibri"/>
                      </a:endParaRPr>
                    </a:p>
                  </a:txBody>
                  <a:tcPr marL="68575" marR="68575" marT="0" marB="0"/>
                </a:tc>
                <a:tc>
                  <a:txBody>
                    <a:bodyPr/>
                    <a:lstStyle/>
                    <a:p>
                      <a:pPr marL="0" lvl="0" indent="0" algn="ctr" rtl="0">
                        <a:spcBef>
                          <a:spcPts val="0"/>
                        </a:spcBef>
                        <a:spcAft>
                          <a:spcPts val="0"/>
                        </a:spcAft>
                        <a:buNone/>
                      </a:pPr>
                      <a:r>
                        <a:rPr lang="en" sz="1000">
                          <a:latin typeface="Calibri"/>
                          <a:ea typeface="Calibri"/>
                          <a:cs typeface="Calibri"/>
                          <a:sym typeface="Calibri"/>
                        </a:rPr>
                        <a:t>0.423</a:t>
                      </a:r>
                      <a:endParaRPr sz="1000">
                        <a:latin typeface="Calibri"/>
                        <a:ea typeface="Calibri"/>
                        <a:cs typeface="Calibri"/>
                        <a:sym typeface="Calibri"/>
                      </a:endParaRPr>
                    </a:p>
                  </a:txBody>
                  <a:tcPr marL="68575" marR="68575" marT="0" marB="0"/>
                </a:tc>
                <a:tc>
                  <a:txBody>
                    <a:bodyPr/>
                    <a:lstStyle/>
                    <a:p>
                      <a:pPr marL="0" lvl="0" indent="0" algn="ctr" rtl="0">
                        <a:spcBef>
                          <a:spcPts val="0"/>
                        </a:spcBef>
                        <a:spcAft>
                          <a:spcPts val="0"/>
                        </a:spcAft>
                        <a:buNone/>
                      </a:pPr>
                      <a:r>
                        <a:rPr lang="en" sz="1000">
                          <a:latin typeface="Calibri"/>
                          <a:ea typeface="Calibri"/>
                          <a:cs typeface="Calibri"/>
                          <a:sym typeface="Calibri"/>
                        </a:rPr>
                        <a:t>0.578</a:t>
                      </a:r>
                      <a:endParaRPr sz="1000">
                        <a:latin typeface="Calibri"/>
                        <a:ea typeface="Calibri"/>
                        <a:cs typeface="Calibri"/>
                        <a:sym typeface="Calibri"/>
                      </a:endParaRPr>
                    </a:p>
                  </a:txBody>
                  <a:tcPr marL="68575" marR="68575" marT="0" marB="0"/>
                </a:tc>
                <a:tc>
                  <a:txBody>
                    <a:bodyPr/>
                    <a:lstStyle/>
                    <a:p>
                      <a:pPr marL="0" lvl="0" indent="0" algn="ctr" rtl="0">
                        <a:spcBef>
                          <a:spcPts val="0"/>
                        </a:spcBef>
                        <a:spcAft>
                          <a:spcPts val="0"/>
                        </a:spcAft>
                        <a:buNone/>
                      </a:pPr>
                      <a:r>
                        <a:rPr lang="en" sz="1000">
                          <a:latin typeface="Calibri"/>
                          <a:ea typeface="Calibri"/>
                          <a:cs typeface="Calibri"/>
                          <a:sym typeface="Calibri"/>
                        </a:rPr>
                        <a:t>0.716</a:t>
                      </a:r>
                      <a:endParaRPr sz="1000">
                        <a:latin typeface="Calibri"/>
                        <a:ea typeface="Calibri"/>
                        <a:cs typeface="Calibri"/>
                        <a:sym typeface="Calibri"/>
                      </a:endParaRPr>
                    </a:p>
                  </a:txBody>
                  <a:tcPr marL="68575" marR="68575" marT="0" marB="0"/>
                </a:tc>
                <a:tc>
                  <a:txBody>
                    <a:bodyPr/>
                    <a:lstStyle/>
                    <a:p>
                      <a:pPr marL="0" lvl="0" indent="0" algn="ctr" rtl="0">
                        <a:spcBef>
                          <a:spcPts val="0"/>
                        </a:spcBef>
                        <a:spcAft>
                          <a:spcPts val="0"/>
                        </a:spcAft>
                        <a:buNone/>
                      </a:pPr>
                      <a:r>
                        <a:rPr lang="en" sz="1000">
                          <a:latin typeface="Calibri"/>
                          <a:ea typeface="Calibri"/>
                          <a:cs typeface="Calibri"/>
                          <a:sym typeface="Calibri"/>
                        </a:rPr>
                        <a:t>0.446</a:t>
                      </a:r>
                      <a:endParaRPr sz="1000">
                        <a:latin typeface="Calibri"/>
                        <a:ea typeface="Calibri"/>
                        <a:cs typeface="Calibri"/>
                        <a:sym typeface="Calibri"/>
                      </a:endParaRPr>
                    </a:p>
                  </a:txBody>
                  <a:tcPr marL="68575" marR="68575" marT="0" marB="0"/>
                </a:tc>
                <a:tc>
                  <a:txBody>
                    <a:bodyPr/>
                    <a:lstStyle/>
                    <a:p>
                      <a:pPr marL="0" lvl="0" indent="0" algn="ctr" rtl="0">
                        <a:spcBef>
                          <a:spcPts val="0"/>
                        </a:spcBef>
                        <a:spcAft>
                          <a:spcPts val="0"/>
                        </a:spcAft>
                        <a:buNone/>
                      </a:pPr>
                      <a:r>
                        <a:rPr lang="en" sz="1000">
                          <a:latin typeface="Calibri"/>
                          <a:ea typeface="Calibri"/>
                          <a:cs typeface="Calibri"/>
                          <a:sym typeface="Calibri"/>
                        </a:rPr>
                        <a:t>0.509</a:t>
                      </a:r>
                      <a:endParaRPr sz="1000">
                        <a:latin typeface="Calibri"/>
                        <a:ea typeface="Calibri"/>
                        <a:cs typeface="Calibri"/>
                        <a:sym typeface="Calibri"/>
                      </a:endParaRPr>
                    </a:p>
                  </a:txBody>
                  <a:tcPr marL="68575" marR="68575" marT="0" marB="0"/>
                </a:tc>
                <a:tc>
                  <a:txBody>
                    <a:bodyPr/>
                    <a:lstStyle/>
                    <a:p>
                      <a:pPr marL="0" lvl="0" indent="0" algn="ctr" rtl="0">
                        <a:spcBef>
                          <a:spcPts val="0"/>
                        </a:spcBef>
                        <a:spcAft>
                          <a:spcPts val="0"/>
                        </a:spcAft>
                        <a:buNone/>
                      </a:pPr>
                      <a:r>
                        <a:rPr lang="en" sz="1000">
                          <a:latin typeface="Calibri"/>
                          <a:ea typeface="Calibri"/>
                          <a:cs typeface="Calibri"/>
                          <a:sym typeface="Calibri"/>
                        </a:rPr>
                        <a:t>0.503</a:t>
                      </a:r>
                      <a:endParaRPr sz="1000">
                        <a:latin typeface="Calibri"/>
                        <a:ea typeface="Calibri"/>
                        <a:cs typeface="Calibri"/>
                        <a:sym typeface="Calibri"/>
                      </a:endParaRPr>
                    </a:p>
                  </a:txBody>
                  <a:tcPr marL="68575" marR="68575" marT="0" marB="0"/>
                </a:tc>
                <a:tc>
                  <a:txBody>
                    <a:bodyPr/>
                    <a:lstStyle/>
                    <a:p>
                      <a:pPr marL="0" lvl="0" indent="0" algn="ctr" rtl="0">
                        <a:spcBef>
                          <a:spcPts val="0"/>
                        </a:spcBef>
                        <a:spcAft>
                          <a:spcPts val="0"/>
                        </a:spcAft>
                        <a:buNone/>
                      </a:pPr>
                      <a:r>
                        <a:rPr lang="en" sz="1000">
                          <a:latin typeface="Calibri"/>
                          <a:ea typeface="Calibri"/>
                          <a:cs typeface="Calibri"/>
                          <a:sym typeface="Calibri"/>
                        </a:rPr>
                        <a:t>0.598</a:t>
                      </a:r>
                      <a:endParaRPr sz="1000">
                        <a:latin typeface="Calibri"/>
                        <a:ea typeface="Calibri"/>
                        <a:cs typeface="Calibri"/>
                        <a:sym typeface="Calibri"/>
                      </a:endParaRPr>
                    </a:p>
                  </a:txBody>
                  <a:tcPr marL="68575" marR="68575" marT="0" marB="0"/>
                </a:tc>
                <a:tc>
                  <a:txBody>
                    <a:bodyPr/>
                    <a:lstStyle/>
                    <a:p>
                      <a:pPr marL="0" lvl="0" indent="0" algn="ctr" rtl="0">
                        <a:spcBef>
                          <a:spcPts val="0"/>
                        </a:spcBef>
                        <a:spcAft>
                          <a:spcPts val="0"/>
                        </a:spcAft>
                        <a:buNone/>
                      </a:pPr>
                      <a:r>
                        <a:rPr lang="en" sz="1000">
                          <a:latin typeface="Calibri"/>
                          <a:ea typeface="Calibri"/>
                          <a:cs typeface="Calibri"/>
                          <a:sym typeface="Calibri"/>
                        </a:rPr>
                        <a:t>0.862</a:t>
                      </a:r>
                      <a:endParaRPr sz="1000">
                        <a:latin typeface="Calibri"/>
                        <a:ea typeface="Calibri"/>
                        <a:cs typeface="Calibri"/>
                        <a:sym typeface="Calibri"/>
                      </a:endParaRPr>
                    </a:p>
                  </a:txBody>
                  <a:tcPr marL="68575" marR="68575" marT="0" marB="0"/>
                </a:tc>
                <a:tc>
                  <a:txBody>
                    <a:bodyPr/>
                    <a:lstStyle/>
                    <a:p>
                      <a:pPr marL="0" lvl="0" indent="0" algn="ctr" rtl="0">
                        <a:spcBef>
                          <a:spcPts val="0"/>
                        </a:spcBef>
                        <a:spcAft>
                          <a:spcPts val="0"/>
                        </a:spcAft>
                        <a:buNone/>
                      </a:pPr>
                      <a:r>
                        <a:rPr lang="en" sz="1000">
                          <a:latin typeface="Calibri"/>
                          <a:ea typeface="Calibri"/>
                          <a:cs typeface="Calibri"/>
                          <a:sym typeface="Calibri"/>
                        </a:rPr>
                        <a:t>0.905</a:t>
                      </a:r>
                      <a:endParaRPr sz="1000">
                        <a:latin typeface="Calibri"/>
                        <a:ea typeface="Calibri"/>
                        <a:cs typeface="Calibri"/>
                        <a:sym typeface="Calibri"/>
                      </a:endParaRPr>
                    </a:p>
                  </a:txBody>
                  <a:tcPr marL="68575" marR="68575" marT="0" marB="0"/>
                </a:tc>
                <a:tc gridSpan="2">
                  <a:txBody>
                    <a:bodyPr/>
                    <a:lstStyle/>
                    <a:p>
                      <a:pPr marL="0" lvl="0" indent="0" algn="ctr" rtl="0">
                        <a:spcBef>
                          <a:spcPts val="0"/>
                        </a:spcBef>
                        <a:spcAft>
                          <a:spcPts val="0"/>
                        </a:spcAft>
                        <a:buNone/>
                      </a:pPr>
                      <a:r>
                        <a:rPr lang="en" sz="1000">
                          <a:latin typeface="Calibri"/>
                          <a:ea typeface="Calibri"/>
                          <a:cs typeface="Calibri"/>
                          <a:sym typeface="Calibri"/>
                        </a:rPr>
                        <a:t>0.599</a:t>
                      </a:r>
                      <a:endParaRPr sz="1000">
                        <a:latin typeface="Calibri"/>
                        <a:ea typeface="Calibri"/>
                        <a:cs typeface="Calibri"/>
                        <a:sym typeface="Calibri"/>
                      </a:endParaRPr>
                    </a:p>
                  </a:txBody>
                  <a:tcPr marL="68575" marR="68575" marT="0" marB="0"/>
                </a:tc>
                <a:tc hMerge="1">
                  <a:txBody>
                    <a:bodyPr/>
                    <a:lstStyle/>
                    <a:p>
                      <a:endParaRPr lang="en-US"/>
                    </a:p>
                  </a:txBody>
                  <a:tcPr/>
                </a:tc>
                <a:extLst>
                  <a:ext uri="{0D108BD9-81ED-4DB2-BD59-A6C34878D82A}">
                    <a16:rowId xmlns:a16="http://schemas.microsoft.com/office/drawing/2014/main" val="10004"/>
                  </a:ext>
                </a:extLst>
              </a:tr>
              <a:tr h="225225">
                <a:tc>
                  <a:txBody>
                    <a:bodyPr/>
                    <a:lstStyle/>
                    <a:p>
                      <a:pPr marL="0" lvl="0" indent="0" algn="ctr" rtl="0">
                        <a:spcBef>
                          <a:spcPts val="0"/>
                        </a:spcBef>
                        <a:spcAft>
                          <a:spcPts val="0"/>
                        </a:spcAft>
                        <a:buNone/>
                      </a:pPr>
                      <a:r>
                        <a:rPr lang="en" sz="1200" b="1">
                          <a:latin typeface="Calibri"/>
                          <a:ea typeface="Calibri"/>
                          <a:cs typeface="Calibri"/>
                          <a:sym typeface="Calibri"/>
                        </a:rPr>
                        <a:t>CNN</a:t>
                      </a:r>
                      <a:endParaRPr sz="1200" b="1">
                        <a:latin typeface="Calibri"/>
                        <a:ea typeface="Calibri"/>
                        <a:cs typeface="Calibri"/>
                        <a:sym typeface="Calibri"/>
                      </a:endParaRPr>
                    </a:p>
                  </a:txBody>
                  <a:tcPr marL="68575" marR="68575" marT="0" marB="0"/>
                </a:tc>
                <a:tc>
                  <a:txBody>
                    <a:bodyPr/>
                    <a:lstStyle/>
                    <a:p>
                      <a:pPr marL="0" lvl="0" indent="0" algn="ctr" rtl="0">
                        <a:spcBef>
                          <a:spcPts val="0"/>
                        </a:spcBef>
                        <a:spcAft>
                          <a:spcPts val="0"/>
                        </a:spcAft>
                        <a:buNone/>
                      </a:pPr>
                      <a:r>
                        <a:rPr lang="en" sz="1000">
                          <a:latin typeface="Calibri"/>
                          <a:ea typeface="Calibri"/>
                          <a:cs typeface="Calibri"/>
                          <a:sym typeface="Calibri"/>
                        </a:rPr>
                        <a:t>0.430</a:t>
                      </a:r>
                      <a:endParaRPr sz="1000">
                        <a:latin typeface="Calibri"/>
                        <a:ea typeface="Calibri"/>
                        <a:cs typeface="Calibri"/>
                        <a:sym typeface="Calibri"/>
                      </a:endParaRPr>
                    </a:p>
                  </a:txBody>
                  <a:tcPr marL="68575" marR="68575" marT="0" marB="0"/>
                </a:tc>
                <a:tc>
                  <a:txBody>
                    <a:bodyPr/>
                    <a:lstStyle/>
                    <a:p>
                      <a:pPr marL="0" lvl="0" indent="0" algn="ctr" rtl="0">
                        <a:spcBef>
                          <a:spcPts val="0"/>
                        </a:spcBef>
                        <a:spcAft>
                          <a:spcPts val="0"/>
                        </a:spcAft>
                        <a:buNone/>
                      </a:pPr>
                      <a:r>
                        <a:rPr lang="en" sz="1000">
                          <a:latin typeface="Calibri"/>
                          <a:ea typeface="Calibri"/>
                          <a:cs typeface="Calibri"/>
                          <a:sym typeface="Calibri"/>
                        </a:rPr>
                        <a:t>0.461</a:t>
                      </a:r>
                      <a:endParaRPr sz="1000">
                        <a:latin typeface="Calibri"/>
                        <a:ea typeface="Calibri"/>
                        <a:cs typeface="Calibri"/>
                        <a:sym typeface="Calibri"/>
                      </a:endParaRPr>
                    </a:p>
                  </a:txBody>
                  <a:tcPr marL="68575" marR="68575" marT="0" marB="0"/>
                </a:tc>
                <a:tc>
                  <a:txBody>
                    <a:bodyPr/>
                    <a:lstStyle/>
                    <a:p>
                      <a:pPr marL="0" lvl="0" indent="0" algn="ctr" rtl="0">
                        <a:spcBef>
                          <a:spcPts val="0"/>
                        </a:spcBef>
                        <a:spcAft>
                          <a:spcPts val="0"/>
                        </a:spcAft>
                        <a:buNone/>
                      </a:pPr>
                      <a:r>
                        <a:rPr lang="en" sz="1000">
                          <a:latin typeface="Calibri"/>
                          <a:ea typeface="Calibri"/>
                          <a:cs typeface="Calibri"/>
                          <a:sym typeface="Calibri"/>
                        </a:rPr>
                        <a:t>0.520</a:t>
                      </a:r>
                      <a:endParaRPr sz="1000">
                        <a:latin typeface="Calibri"/>
                        <a:ea typeface="Calibri"/>
                        <a:cs typeface="Calibri"/>
                        <a:sym typeface="Calibri"/>
                      </a:endParaRPr>
                    </a:p>
                  </a:txBody>
                  <a:tcPr marL="68575" marR="68575" marT="0" marB="0"/>
                </a:tc>
                <a:tc>
                  <a:txBody>
                    <a:bodyPr/>
                    <a:lstStyle/>
                    <a:p>
                      <a:pPr marL="0" lvl="0" indent="0" algn="ctr" rtl="0">
                        <a:spcBef>
                          <a:spcPts val="0"/>
                        </a:spcBef>
                        <a:spcAft>
                          <a:spcPts val="0"/>
                        </a:spcAft>
                        <a:buNone/>
                      </a:pPr>
                      <a:r>
                        <a:rPr lang="en" sz="1000">
                          <a:latin typeface="Calibri"/>
                          <a:ea typeface="Calibri"/>
                          <a:cs typeface="Calibri"/>
                          <a:sym typeface="Calibri"/>
                        </a:rPr>
                        <a:t>0.565</a:t>
                      </a:r>
                      <a:endParaRPr sz="1000">
                        <a:latin typeface="Calibri"/>
                        <a:ea typeface="Calibri"/>
                        <a:cs typeface="Calibri"/>
                        <a:sym typeface="Calibri"/>
                      </a:endParaRPr>
                    </a:p>
                  </a:txBody>
                  <a:tcPr marL="68575" marR="68575" marT="0" marB="0"/>
                </a:tc>
                <a:tc>
                  <a:txBody>
                    <a:bodyPr/>
                    <a:lstStyle/>
                    <a:p>
                      <a:pPr marL="0" lvl="0" indent="0" algn="ctr" rtl="0">
                        <a:spcBef>
                          <a:spcPts val="0"/>
                        </a:spcBef>
                        <a:spcAft>
                          <a:spcPts val="0"/>
                        </a:spcAft>
                        <a:buNone/>
                      </a:pPr>
                      <a:r>
                        <a:rPr lang="en" sz="1000">
                          <a:latin typeface="Calibri"/>
                          <a:ea typeface="Calibri"/>
                          <a:cs typeface="Calibri"/>
                          <a:sym typeface="Calibri"/>
                        </a:rPr>
                        <a:t>0.670</a:t>
                      </a:r>
                      <a:endParaRPr sz="1000">
                        <a:latin typeface="Calibri"/>
                        <a:ea typeface="Calibri"/>
                        <a:cs typeface="Calibri"/>
                        <a:sym typeface="Calibri"/>
                      </a:endParaRPr>
                    </a:p>
                  </a:txBody>
                  <a:tcPr marL="68575" marR="68575" marT="0" marB="0"/>
                </a:tc>
                <a:tc>
                  <a:txBody>
                    <a:bodyPr/>
                    <a:lstStyle/>
                    <a:p>
                      <a:pPr marL="0" lvl="0" indent="0" algn="ctr" rtl="0">
                        <a:spcBef>
                          <a:spcPts val="0"/>
                        </a:spcBef>
                        <a:spcAft>
                          <a:spcPts val="0"/>
                        </a:spcAft>
                        <a:buNone/>
                      </a:pPr>
                      <a:r>
                        <a:rPr lang="en" sz="1000">
                          <a:latin typeface="Calibri"/>
                          <a:ea typeface="Calibri"/>
                          <a:cs typeface="Calibri"/>
                          <a:sym typeface="Calibri"/>
                        </a:rPr>
                        <a:t>0.713</a:t>
                      </a:r>
                      <a:endParaRPr sz="1000">
                        <a:latin typeface="Calibri"/>
                        <a:ea typeface="Calibri"/>
                        <a:cs typeface="Calibri"/>
                        <a:sym typeface="Calibri"/>
                      </a:endParaRPr>
                    </a:p>
                  </a:txBody>
                  <a:tcPr marL="68575" marR="68575" marT="0" marB="0"/>
                </a:tc>
                <a:tc>
                  <a:txBody>
                    <a:bodyPr/>
                    <a:lstStyle/>
                    <a:p>
                      <a:pPr marL="0" lvl="0" indent="0" algn="ctr" rtl="0">
                        <a:spcBef>
                          <a:spcPts val="0"/>
                        </a:spcBef>
                        <a:spcAft>
                          <a:spcPts val="0"/>
                        </a:spcAft>
                        <a:buNone/>
                      </a:pPr>
                      <a:r>
                        <a:rPr lang="en" sz="1000">
                          <a:latin typeface="Calibri"/>
                          <a:ea typeface="Calibri"/>
                          <a:cs typeface="Calibri"/>
                          <a:sym typeface="Calibri"/>
                        </a:rPr>
                        <a:t>0.586</a:t>
                      </a:r>
                      <a:endParaRPr sz="1000">
                        <a:latin typeface="Calibri"/>
                        <a:ea typeface="Calibri"/>
                        <a:cs typeface="Calibri"/>
                        <a:sym typeface="Calibri"/>
                      </a:endParaRPr>
                    </a:p>
                  </a:txBody>
                  <a:tcPr marL="68575" marR="68575" marT="0" marB="0"/>
                </a:tc>
                <a:tc>
                  <a:txBody>
                    <a:bodyPr/>
                    <a:lstStyle/>
                    <a:p>
                      <a:pPr marL="0" lvl="0" indent="0" algn="ctr" rtl="0">
                        <a:spcBef>
                          <a:spcPts val="0"/>
                        </a:spcBef>
                        <a:spcAft>
                          <a:spcPts val="0"/>
                        </a:spcAft>
                        <a:buNone/>
                      </a:pPr>
                      <a:r>
                        <a:rPr lang="en" sz="1000">
                          <a:latin typeface="Calibri"/>
                          <a:ea typeface="Calibri"/>
                          <a:cs typeface="Calibri"/>
                          <a:sym typeface="Calibri"/>
                        </a:rPr>
                        <a:t>0.631</a:t>
                      </a:r>
                      <a:endParaRPr sz="1000">
                        <a:latin typeface="Calibri"/>
                        <a:ea typeface="Calibri"/>
                        <a:cs typeface="Calibri"/>
                        <a:sym typeface="Calibri"/>
                      </a:endParaRPr>
                    </a:p>
                  </a:txBody>
                  <a:tcPr marL="68575" marR="68575" marT="0" marB="0"/>
                </a:tc>
                <a:tc>
                  <a:txBody>
                    <a:bodyPr/>
                    <a:lstStyle/>
                    <a:p>
                      <a:pPr marL="0" lvl="0" indent="0" algn="ctr" rtl="0">
                        <a:spcBef>
                          <a:spcPts val="0"/>
                        </a:spcBef>
                        <a:spcAft>
                          <a:spcPts val="0"/>
                        </a:spcAft>
                        <a:buNone/>
                      </a:pPr>
                      <a:r>
                        <a:rPr lang="en" sz="1000">
                          <a:latin typeface="Calibri"/>
                          <a:ea typeface="Calibri"/>
                          <a:cs typeface="Calibri"/>
                          <a:sym typeface="Calibri"/>
                        </a:rPr>
                        <a:t>0.879</a:t>
                      </a:r>
                      <a:endParaRPr sz="1000">
                        <a:latin typeface="Calibri"/>
                        <a:ea typeface="Calibri"/>
                        <a:cs typeface="Calibri"/>
                        <a:sym typeface="Calibri"/>
                      </a:endParaRPr>
                    </a:p>
                  </a:txBody>
                  <a:tcPr marL="68575" marR="68575" marT="0" marB="0"/>
                </a:tc>
                <a:tc>
                  <a:txBody>
                    <a:bodyPr/>
                    <a:lstStyle/>
                    <a:p>
                      <a:pPr marL="0" lvl="0" indent="0" algn="ctr" rtl="0">
                        <a:spcBef>
                          <a:spcPts val="0"/>
                        </a:spcBef>
                        <a:spcAft>
                          <a:spcPts val="0"/>
                        </a:spcAft>
                        <a:buNone/>
                      </a:pPr>
                      <a:r>
                        <a:rPr lang="en" sz="1000">
                          <a:latin typeface="Calibri"/>
                          <a:ea typeface="Calibri"/>
                          <a:cs typeface="Calibri"/>
                          <a:sym typeface="Calibri"/>
                        </a:rPr>
                        <a:t>0.909</a:t>
                      </a:r>
                      <a:endParaRPr sz="1000">
                        <a:latin typeface="Calibri"/>
                        <a:ea typeface="Calibri"/>
                        <a:cs typeface="Calibri"/>
                        <a:sym typeface="Calibri"/>
                      </a:endParaRPr>
                    </a:p>
                  </a:txBody>
                  <a:tcPr marL="68575" marR="68575" marT="0" marB="0"/>
                </a:tc>
                <a:tc gridSpan="2">
                  <a:txBody>
                    <a:bodyPr/>
                    <a:lstStyle/>
                    <a:p>
                      <a:pPr marL="0" lvl="0" indent="0" algn="ctr" rtl="0">
                        <a:spcBef>
                          <a:spcPts val="0"/>
                        </a:spcBef>
                        <a:spcAft>
                          <a:spcPts val="0"/>
                        </a:spcAft>
                        <a:buNone/>
                      </a:pPr>
                      <a:r>
                        <a:rPr lang="en" sz="1000">
                          <a:latin typeface="Calibri"/>
                          <a:ea typeface="Calibri"/>
                          <a:cs typeface="Calibri"/>
                          <a:sym typeface="Calibri"/>
                        </a:rPr>
                        <a:t>0.617</a:t>
                      </a:r>
                      <a:endParaRPr sz="1000">
                        <a:latin typeface="Calibri"/>
                        <a:ea typeface="Calibri"/>
                        <a:cs typeface="Calibri"/>
                        <a:sym typeface="Calibri"/>
                      </a:endParaRPr>
                    </a:p>
                  </a:txBody>
                  <a:tcPr marL="68575" marR="68575" marT="0" marB="0"/>
                </a:tc>
                <a:tc hMerge="1">
                  <a:txBody>
                    <a:bodyPr/>
                    <a:lstStyle/>
                    <a:p>
                      <a:endParaRPr lang="en-US"/>
                    </a:p>
                  </a:txBody>
                  <a:tcPr/>
                </a:tc>
                <a:extLst>
                  <a:ext uri="{0D108BD9-81ED-4DB2-BD59-A6C34878D82A}">
                    <a16:rowId xmlns:a16="http://schemas.microsoft.com/office/drawing/2014/main" val="10005"/>
                  </a:ext>
                </a:extLst>
              </a:tr>
              <a:tr h="219250">
                <a:tc>
                  <a:txBody>
                    <a:bodyPr/>
                    <a:lstStyle/>
                    <a:p>
                      <a:pPr marL="0" lvl="0" indent="0" algn="ctr" rtl="0">
                        <a:spcBef>
                          <a:spcPts val="0"/>
                        </a:spcBef>
                        <a:spcAft>
                          <a:spcPts val="0"/>
                        </a:spcAft>
                        <a:buNone/>
                      </a:pPr>
                      <a:r>
                        <a:rPr lang="en" sz="1200" b="1">
                          <a:latin typeface="Calibri"/>
                          <a:ea typeface="Calibri"/>
                          <a:cs typeface="Calibri"/>
                          <a:sym typeface="Calibri"/>
                        </a:rPr>
                        <a:t>Clinical Bert</a:t>
                      </a:r>
                      <a:endParaRPr sz="1200" b="1">
                        <a:latin typeface="Calibri"/>
                        <a:ea typeface="Calibri"/>
                        <a:cs typeface="Calibri"/>
                        <a:sym typeface="Calibri"/>
                      </a:endParaRPr>
                    </a:p>
                  </a:txBody>
                  <a:tcPr marL="68575" marR="68575" marT="0" marB="0"/>
                </a:tc>
                <a:tc>
                  <a:txBody>
                    <a:bodyPr/>
                    <a:lstStyle/>
                    <a:p>
                      <a:pPr marL="0" lvl="0" indent="0" algn="ctr" rtl="0">
                        <a:spcBef>
                          <a:spcPts val="0"/>
                        </a:spcBef>
                        <a:spcAft>
                          <a:spcPts val="0"/>
                        </a:spcAft>
                        <a:buNone/>
                      </a:pPr>
                      <a:r>
                        <a:rPr lang="en" sz="1000">
                          <a:latin typeface="Calibri"/>
                          <a:ea typeface="Calibri"/>
                          <a:cs typeface="Calibri"/>
                          <a:sym typeface="Calibri"/>
                        </a:rPr>
                        <a:t>0.145</a:t>
                      </a:r>
                      <a:endParaRPr sz="1000">
                        <a:latin typeface="Calibri"/>
                        <a:ea typeface="Calibri"/>
                        <a:cs typeface="Calibri"/>
                        <a:sym typeface="Calibri"/>
                      </a:endParaRPr>
                    </a:p>
                  </a:txBody>
                  <a:tcPr marL="68575" marR="68575" marT="0" marB="0"/>
                </a:tc>
                <a:tc>
                  <a:txBody>
                    <a:bodyPr/>
                    <a:lstStyle/>
                    <a:p>
                      <a:pPr marL="0" lvl="0" indent="0" algn="ctr" rtl="0">
                        <a:spcBef>
                          <a:spcPts val="0"/>
                        </a:spcBef>
                        <a:spcAft>
                          <a:spcPts val="0"/>
                        </a:spcAft>
                        <a:buNone/>
                      </a:pPr>
                      <a:r>
                        <a:rPr lang="en" sz="1000">
                          <a:latin typeface="Calibri"/>
                          <a:ea typeface="Calibri"/>
                          <a:cs typeface="Calibri"/>
                          <a:sym typeface="Calibri"/>
                        </a:rPr>
                        <a:t>0.214</a:t>
                      </a:r>
                      <a:endParaRPr sz="1000">
                        <a:latin typeface="Calibri"/>
                        <a:ea typeface="Calibri"/>
                        <a:cs typeface="Calibri"/>
                        <a:sym typeface="Calibri"/>
                      </a:endParaRPr>
                    </a:p>
                  </a:txBody>
                  <a:tcPr marL="68575" marR="68575" marT="0" marB="0"/>
                </a:tc>
                <a:tc>
                  <a:txBody>
                    <a:bodyPr/>
                    <a:lstStyle/>
                    <a:p>
                      <a:pPr marL="0" lvl="0" indent="0" algn="ctr" rtl="0">
                        <a:spcBef>
                          <a:spcPts val="0"/>
                        </a:spcBef>
                        <a:spcAft>
                          <a:spcPts val="0"/>
                        </a:spcAft>
                        <a:buNone/>
                      </a:pPr>
                      <a:r>
                        <a:rPr lang="en" sz="1000">
                          <a:latin typeface="Calibri"/>
                          <a:ea typeface="Calibri"/>
                          <a:cs typeface="Calibri"/>
                          <a:sym typeface="Calibri"/>
                        </a:rPr>
                        <a:t>0.416</a:t>
                      </a:r>
                      <a:endParaRPr sz="1000">
                        <a:latin typeface="Calibri"/>
                        <a:ea typeface="Calibri"/>
                        <a:cs typeface="Calibri"/>
                        <a:sym typeface="Calibri"/>
                      </a:endParaRPr>
                    </a:p>
                  </a:txBody>
                  <a:tcPr marL="68575" marR="68575" marT="0" marB="0"/>
                </a:tc>
                <a:tc>
                  <a:txBody>
                    <a:bodyPr/>
                    <a:lstStyle/>
                    <a:p>
                      <a:pPr marL="0" lvl="0" indent="0" algn="ctr" rtl="0">
                        <a:spcBef>
                          <a:spcPts val="0"/>
                        </a:spcBef>
                        <a:spcAft>
                          <a:spcPts val="0"/>
                        </a:spcAft>
                        <a:buNone/>
                      </a:pPr>
                      <a:r>
                        <a:rPr lang="en" sz="1000">
                          <a:latin typeface="Calibri"/>
                          <a:ea typeface="Calibri"/>
                          <a:cs typeface="Calibri"/>
                          <a:sym typeface="Calibri"/>
                        </a:rPr>
                        <a:t>0.727</a:t>
                      </a:r>
                      <a:endParaRPr sz="1000">
                        <a:latin typeface="Calibri"/>
                        <a:ea typeface="Calibri"/>
                        <a:cs typeface="Calibri"/>
                        <a:sym typeface="Calibri"/>
                      </a:endParaRPr>
                    </a:p>
                  </a:txBody>
                  <a:tcPr marL="68575" marR="68575" marT="0" marB="0"/>
                </a:tc>
                <a:tc>
                  <a:txBody>
                    <a:bodyPr/>
                    <a:lstStyle/>
                    <a:p>
                      <a:pPr marL="0" lvl="0" indent="0" algn="ctr" rtl="0">
                        <a:spcBef>
                          <a:spcPts val="0"/>
                        </a:spcBef>
                        <a:spcAft>
                          <a:spcPts val="0"/>
                        </a:spcAft>
                        <a:buNone/>
                      </a:pPr>
                      <a:r>
                        <a:rPr lang="en" sz="1000">
                          <a:latin typeface="Calibri"/>
                          <a:ea typeface="Calibri"/>
                          <a:cs typeface="Calibri"/>
                          <a:sym typeface="Calibri"/>
                        </a:rPr>
                        <a:t>0.165</a:t>
                      </a:r>
                      <a:endParaRPr sz="1000">
                        <a:latin typeface="Calibri"/>
                        <a:ea typeface="Calibri"/>
                        <a:cs typeface="Calibri"/>
                        <a:sym typeface="Calibri"/>
                      </a:endParaRPr>
                    </a:p>
                  </a:txBody>
                  <a:tcPr marL="68575" marR="68575" marT="0" marB="0"/>
                </a:tc>
                <a:tc>
                  <a:txBody>
                    <a:bodyPr/>
                    <a:lstStyle/>
                    <a:p>
                      <a:pPr marL="0" lvl="0" indent="0" algn="ctr" rtl="0">
                        <a:spcBef>
                          <a:spcPts val="0"/>
                        </a:spcBef>
                        <a:spcAft>
                          <a:spcPts val="0"/>
                        </a:spcAft>
                        <a:buNone/>
                      </a:pPr>
                      <a:r>
                        <a:rPr lang="en" sz="1000">
                          <a:latin typeface="Calibri"/>
                          <a:ea typeface="Calibri"/>
                          <a:cs typeface="Calibri"/>
                          <a:sym typeface="Calibri"/>
                        </a:rPr>
                        <a:t>0.233</a:t>
                      </a:r>
                      <a:endParaRPr sz="1000">
                        <a:latin typeface="Calibri"/>
                        <a:ea typeface="Calibri"/>
                        <a:cs typeface="Calibri"/>
                        <a:sym typeface="Calibri"/>
                      </a:endParaRPr>
                    </a:p>
                  </a:txBody>
                  <a:tcPr marL="68575" marR="68575" marT="0" marB="0"/>
                </a:tc>
                <a:tc>
                  <a:txBody>
                    <a:bodyPr/>
                    <a:lstStyle/>
                    <a:p>
                      <a:pPr marL="0" lvl="0" indent="0" algn="ctr" rtl="0">
                        <a:spcBef>
                          <a:spcPts val="0"/>
                        </a:spcBef>
                        <a:spcAft>
                          <a:spcPts val="0"/>
                        </a:spcAft>
                        <a:buNone/>
                      </a:pPr>
                      <a:r>
                        <a:rPr lang="en" sz="1000">
                          <a:latin typeface="Calibri"/>
                          <a:ea typeface="Calibri"/>
                          <a:cs typeface="Calibri"/>
                          <a:sym typeface="Calibri"/>
                        </a:rPr>
                        <a:t>0.236</a:t>
                      </a:r>
                      <a:endParaRPr sz="1000">
                        <a:latin typeface="Calibri"/>
                        <a:ea typeface="Calibri"/>
                        <a:cs typeface="Calibri"/>
                        <a:sym typeface="Calibri"/>
                      </a:endParaRPr>
                    </a:p>
                  </a:txBody>
                  <a:tcPr marL="68575" marR="68575" marT="0" marB="0"/>
                </a:tc>
                <a:tc>
                  <a:txBody>
                    <a:bodyPr/>
                    <a:lstStyle/>
                    <a:p>
                      <a:pPr marL="0" lvl="0" indent="0" algn="ctr" rtl="0">
                        <a:spcBef>
                          <a:spcPts val="0"/>
                        </a:spcBef>
                        <a:spcAft>
                          <a:spcPts val="0"/>
                        </a:spcAft>
                        <a:buNone/>
                      </a:pPr>
                      <a:r>
                        <a:rPr lang="en" sz="1000">
                          <a:latin typeface="Calibri"/>
                          <a:ea typeface="Calibri"/>
                          <a:cs typeface="Calibri"/>
                          <a:sym typeface="Calibri"/>
                        </a:rPr>
                        <a:t>0.353</a:t>
                      </a:r>
                      <a:endParaRPr sz="1000">
                        <a:latin typeface="Calibri"/>
                        <a:ea typeface="Calibri"/>
                        <a:cs typeface="Calibri"/>
                        <a:sym typeface="Calibri"/>
                      </a:endParaRPr>
                    </a:p>
                  </a:txBody>
                  <a:tcPr marL="68575" marR="68575" marT="0" marB="0"/>
                </a:tc>
                <a:tc>
                  <a:txBody>
                    <a:bodyPr/>
                    <a:lstStyle/>
                    <a:p>
                      <a:pPr marL="0" lvl="0" indent="0" algn="ctr" rtl="0">
                        <a:spcBef>
                          <a:spcPts val="0"/>
                        </a:spcBef>
                        <a:spcAft>
                          <a:spcPts val="0"/>
                        </a:spcAft>
                        <a:buNone/>
                      </a:pPr>
                      <a:r>
                        <a:rPr lang="en" sz="1000">
                          <a:latin typeface="Calibri"/>
                          <a:ea typeface="Calibri"/>
                          <a:cs typeface="Calibri"/>
                          <a:sym typeface="Calibri"/>
                        </a:rPr>
                        <a:t>0.782</a:t>
                      </a:r>
                      <a:endParaRPr sz="1000">
                        <a:latin typeface="Calibri"/>
                        <a:ea typeface="Calibri"/>
                        <a:cs typeface="Calibri"/>
                        <a:sym typeface="Calibri"/>
                      </a:endParaRPr>
                    </a:p>
                  </a:txBody>
                  <a:tcPr marL="68575" marR="68575" marT="0" marB="0"/>
                </a:tc>
                <a:tc>
                  <a:txBody>
                    <a:bodyPr/>
                    <a:lstStyle/>
                    <a:p>
                      <a:pPr marL="0" lvl="0" indent="0" algn="ctr" rtl="0">
                        <a:spcBef>
                          <a:spcPts val="0"/>
                        </a:spcBef>
                        <a:spcAft>
                          <a:spcPts val="0"/>
                        </a:spcAft>
                        <a:buNone/>
                      </a:pPr>
                      <a:r>
                        <a:rPr lang="en" sz="1000">
                          <a:latin typeface="Calibri"/>
                          <a:ea typeface="Calibri"/>
                          <a:cs typeface="Calibri"/>
                          <a:sym typeface="Calibri"/>
                        </a:rPr>
                        <a:t>0.828</a:t>
                      </a:r>
                      <a:endParaRPr sz="1000">
                        <a:latin typeface="Calibri"/>
                        <a:ea typeface="Calibri"/>
                        <a:cs typeface="Calibri"/>
                        <a:sym typeface="Calibri"/>
                      </a:endParaRPr>
                    </a:p>
                  </a:txBody>
                  <a:tcPr marL="68575" marR="68575" marT="0" marB="0"/>
                </a:tc>
                <a:tc gridSpan="2">
                  <a:txBody>
                    <a:bodyPr/>
                    <a:lstStyle/>
                    <a:p>
                      <a:pPr marL="0" lvl="0" indent="0" algn="ctr" rtl="0">
                        <a:spcBef>
                          <a:spcPts val="0"/>
                        </a:spcBef>
                        <a:spcAft>
                          <a:spcPts val="0"/>
                        </a:spcAft>
                        <a:buNone/>
                      </a:pPr>
                      <a:r>
                        <a:rPr lang="en" sz="1000">
                          <a:latin typeface="Calibri"/>
                          <a:ea typeface="Calibri"/>
                          <a:cs typeface="Calibri"/>
                          <a:sym typeface="Calibri"/>
                        </a:rPr>
                        <a:t>0.471</a:t>
                      </a:r>
                      <a:endParaRPr sz="1000">
                        <a:latin typeface="Calibri"/>
                        <a:ea typeface="Calibri"/>
                        <a:cs typeface="Calibri"/>
                        <a:sym typeface="Calibri"/>
                      </a:endParaRPr>
                    </a:p>
                  </a:txBody>
                  <a:tcPr marL="68575" marR="68575" marT="0" marB="0"/>
                </a:tc>
                <a:tc hMerge="1">
                  <a:txBody>
                    <a:bodyPr/>
                    <a:lstStyle/>
                    <a:p>
                      <a:endParaRPr lang="en-US"/>
                    </a:p>
                  </a:txBody>
                  <a:tcPr/>
                </a:tc>
                <a:extLst>
                  <a:ext uri="{0D108BD9-81ED-4DB2-BD59-A6C34878D82A}">
                    <a16:rowId xmlns:a16="http://schemas.microsoft.com/office/drawing/2014/main" val="10006"/>
                  </a:ext>
                </a:extLst>
              </a:tr>
              <a:tr h="225225">
                <a:tc gridSpan="13">
                  <a:txBody>
                    <a:bodyPr/>
                    <a:lstStyle/>
                    <a:p>
                      <a:pPr marL="0" lvl="0" indent="0" algn="ctr" rtl="0">
                        <a:spcBef>
                          <a:spcPts val="0"/>
                        </a:spcBef>
                        <a:spcAft>
                          <a:spcPts val="0"/>
                        </a:spcAft>
                        <a:buNone/>
                      </a:pPr>
                      <a:r>
                        <a:rPr lang="en" sz="1200" b="1">
                          <a:latin typeface="Calibri"/>
                          <a:ea typeface="Calibri"/>
                          <a:cs typeface="Calibri"/>
                          <a:sym typeface="Calibri"/>
                        </a:rPr>
                        <a:t>Full dataset - Test set</a:t>
                      </a:r>
                      <a:endParaRPr sz="1200">
                        <a:latin typeface="Calibri"/>
                        <a:ea typeface="Calibri"/>
                        <a:cs typeface="Calibri"/>
                        <a:sym typeface="Calibri"/>
                      </a:endParaRPr>
                    </a:p>
                  </a:txBody>
                  <a:tcPr marL="68575" marR="68575" marT="0" marB="0"/>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7"/>
                  </a:ext>
                </a:extLst>
              </a:tr>
              <a:tr h="260775">
                <a:tc>
                  <a:txBody>
                    <a:bodyPr/>
                    <a:lstStyle/>
                    <a:p>
                      <a:pPr marL="0" lvl="0" indent="0" algn="ctr" rtl="0">
                        <a:spcBef>
                          <a:spcPts val="0"/>
                        </a:spcBef>
                        <a:spcAft>
                          <a:spcPts val="0"/>
                        </a:spcAft>
                        <a:buNone/>
                      </a:pPr>
                      <a:endParaRPr sz="1200">
                        <a:latin typeface="Calibri"/>
                        <a:ea typeface="Calibri"/>
                        <a:cs typeface="Calibri"/>
                        <a:sym typeface="Calibri"/>
                      </a:endParaRPr>
                    </a:p>
                  </a:txBody>
                  <a:tcPr marL="68575" marR="68575" marT="0" marB="0"/>
                </a:tc>
                <a:tc gridSpan="2">
                  <a:txBody>
                    <a:bodyPr/>
                    <a:lstStyle/>
                    <a:p>
                      <a:pPr marL="0" lvl="0" indent="0" algn="ctr" rtl="0">
                        <a:spcBef>
                          <a:spcPts val="0"/>
                        </a:spcBef>
                        <a:spcAft>
                          <a:spcPts val="0"/>
                        </a:spcAft>
                        <a:buNone/>
                      </a:pPr>
                      <a:r>
                        <a:rPr lang="en" sz="1200" b="1">
                          <a:latin typeface="Calibri"/>
                          <a:ea typeface="Calibri"/>
                          <a:cs typeface="Calibri"/>
                          <a:sym typeface="Calibri"/>
                        </a:rPr>
                        <a:t>accuracy</a:t>
                      </a:r>
                      <a:endParaRPr sz="1200" b="1">
                        <a:latin typeface="Calibri"/>
                        <a:ea typeface="Calibri"/>
                        <a:cs typeface="Calibri"/>
                        <a:sym typeface="Calibri"/>
                      </a:endParaRPr>
                    </a:p>
                  </a:txBody>
                  <a:tcPr marL="68575" marR="68575" marT="0" marB="0"/>
                </a:tc>
                <a:tc hMerge="1">
                  <a:txBody>
                    <a:bodyPr/>
                    <a:lstStyle/>
                    <a:p>
                      <a:endParaRPr lang="en-US"/>
                    </a:p>
                  </a:txBody>
                  <a:tcPr/>
                </a:tc>
                <a:tc gridSpan="2">
                  <a:txBody>
                    <a:bodyPr/>
                    <a:lstStyle/>
                    <a:p>
                      <a:pPr marL="0" lvl="0" indent="0" algn="ctr" rtl="0">
                        <a:spcBef>
                          <a:spcPts val="0"/>
                        </a:spcBef>
                        <a:spcAft>
                          <a:spcPts val="0"/>
                        </a:spcAft>
                        <a:buNone/>
                      </a:pPr>
                      <a:r>
                        <a:rPr lang="en" sz="1200" b="1">
                          <a:latin typeface="Calibri"/>
                          <a:ea typeface="Calibri"/>
                          <a:cs typeface="Calibri"/>
                          <a:sym typeface="Calibri"/>
                        </a:rPr>
                        <a:t>precision</a:t>
                      </a:r>
                      <a:endParaRPr sz="1200" b="1">
                        <a:latin typeface="Calibri"/>
                        <a:ea typeface="Calibri"/>
                        <a:cs typeface="Calibri"/>
                        <a:sym typeface="Calibri"/>
                      </a:endParaRPr>
                    </a:p>
                  </a:txBody>
                  <a:tcPr marL="68575" marR="68575" marT="0" marB="0"/>
                </a:tc>
                <a:tc hMerge="1">
                  <a:txBody>
                    <a:bodyPr/>
                    <a:lstStyle/>
                    <a:p>
                      <a:endParaRPr lang="en-US"/>
                    </a:p>
                  </a:txBody>
                  <a:tcPr/>
                </a:tc>
                <a:tc gridSpan="2">
                  <a:txBody>
                    <a:bodyPr/>
                    <a:lstStyle/>
                    <a:p>
                      <a:pPr marL="0" lvl="0" indent="0" algn="ctr" rtl="0">
                        <a:spcBef>
                          <a:spcPts val="0"/>
                        </a:spcBef>
                        <a:spcAft>
                          <a:spcPts val="0"/>
                        </a:spcAft>
                        <a:buNone/>
                      </a:pPr>
                      <a:r>
                        <a:rPr lang="en" sz="1200" b="1">
                          <a:latin typeface="Calibri"/>
                          <a:ea typeface="Calibri"/>
                          <a:cs typeface="Calibri"/>
                          <a:sym typeface="Calibri"/>
                        </a:rPr>
                        <a:t>recall</a:t>
                      </a:r>
                      <a:endParaRPr sz="1200" b="1">
                        <a:latin typeface="Calibri"/>
                        <a:ea typeface="Calibri"/>
                        <a:cs typeface="Calibri"/>
                        <a:sym typeface="Calibri"/>
                      </a:endParaRPr>
                    </a:p>
                  </a:txBody>
                  <a:tcPr marL="68575" marR="68575" marT="0" marB="0"/>
                </a:tc>
                <a:tc hMerge="1">
                  <a:txBody>
                    <a:bodyPr/>
                    <a:lstStyle/>
                    <a:p>
                      <a:endParaRPr lang="en-US"/>
                    </a:p>
                  </a:txBody>
                  <a:tcPr/>
                </a:tc>
                <a:tc gridSpan="2">
                  <a:txBody>
                    <a:bodyPr/>
                    <a:lstStyle/>
                    <a:p>
                      <a:pPr marL="0" lvl="0" indent="0" algn="ctr" rtl="0">
                        <a:spcBef>
                          <a:spcPts val="0"/>
                        </a:spcBef>
                        <a:spcAft>
                          <a:spcPts val="0"/>
                        </a:spcAft>
                        <a:buNone/>
                      </a:pPr>
                      <a:r>
                        <a:rPr lang="en" sz="1200" b="1">
                          <a:latin typeface="Calibri"/>
                          <a:ea typeface="Calibri"/>
                          <a:cs typeface="Calibri"/>
                          <a:sym typeface="Calibri"/>
                        </a:rPr>
                        <a:t>F-score</a:t>
                      </a:r>
                      <a:endParaRPr sz="1200" b="1">
                        <a:latin typeface="Calibri"/>
                        <a:ea typeface="Calibri"/>
                        <a:cs typeface="Calibri"/>
                        <a:sym typeface="Calibri"/>
                      </a:endParaRPr>
                    </a:p>
                  </a:txBody>
                  <a:tcPr marL="68575" marR="68575" marT="0" marB="0"/>
                </a:tc>
                <a:tc hMerge="1">
                  <a:txBody>
                    <a:bodyPr/>
                    <a:lstStyle/>
                    <a:p>
                      <a:endParaRPr lang="en-US"/>
                    </a:p>
                  </a:txBody>
                  <a:tcPr/>
                </a:tc>
                <a:tc gridSpan="2">
                  <a:txBody>
                    <a:bodyPr/>
                    <a:lstStyle/>
                    <a:p>
                      <a:pPr marL="0" lvl="0" indent="0" algn="ctr" rtl="0">
                        <a:spcBef>
                          <a:spcPts val="0"/>
                        </a:spcBef>
                        <a:spcAft>
                          <a:spcPts val="0"/>
                        </a:spcAft>
                        <a:buNone/>
                      </a:pPr>
                      <a:r>
                        <a:rPr lang="en" sz="1200" b="1">
                          <a:latin typeface="Calibri"/>
                          <a:ea typeface="Calibri"/>
                          <a:cs typeface="Calibri"/>
                          <a:sym typeface="Calibri"/>
                        </a:rPr>
                        <a:t>AUC</a:t>
                      </a:r>
                      <a:endParaRPr sz="1200" b="1">
                        <a:latin typeface="Calibri"/>
                        <a:ea typeface="Calibri"/>
                        <a:cs typeface="Calibri"/>
                        <a:sym typeface="Calibri"/>
                      </a:endParaRPr>
                    </a:p>
                  </a:txBody>
                  <a:tcPr marL="68575" marR="68575" marT="0" marB="0"/>
                </a:tc>
                <a:tc hMerge="1">
                  <a:txBody>
                    <a:bodyPr/>
                    <a:lstStyle/>
                    <a:p>
                      <a:endParaRPr lang="en-US"/>
                    </a:p>
                  </a:txBody>
                  <a:tcPr/>
                </a:tc>
                <a:tc gridSpan="2">
                  <a:txBody>
                    <a:bodyPr/>
                    <a:lstStyle/>
                    <a:p>
                      <a:pPr marL="0" lvl="0" indent="0" algn="ctr" rtl="0">
                        <a:lnSpc>
                          <a:spcPct val="115000"/>
                        </a:lnSpc>
                        <a:spcBef>
                          <a:spcPts val="0"/>
                        </a:spcBef>
                        <a:spcAft>
                          <a:spcPts val="0"/>
                        </a:spcAft>
                        <a:buNone/>
                      </a:pPr>
                      <a:r>
                        <a:rPr lang="en" sz="1200" b="1">
                          <a:latin typeface="Calibri"/>
                          <a:ea typeface="Calibri"/>
                          <a:cs typeface="Calibri"/>
                          <a:sym typeface="Calibri"/>
                        </a:rPr>
                        <a:t>P@n</a:t>
                      </a:r>
                      <a:endParaRPr sz="1200" b="1">
                        <a:latin typeface="Calibri"/>
                        <a:ea typeface="Calibri"/>
                        <a:cs typeface="Calibri"/>
                        <a:sym typeface="Calibri"/>
                      </a:endParaRPr>
                    </a:p>
                  </a:txBody>
                  <a:tcPr marL="68575" marR="68575" marT="0" marB="0"/>
                </a:tc>
                <a:tc hMerge="1">
                  <a:txBody>
                    <a:bodyPr/>
                    <a:lstStyle/>
                    <a:p>
                      <a:endParaRPr lang="en-US"/>
                    </a:p>
                  </a:txBody>
                  <a:tcPr/>
                </a:tc>
                <a:extLst>
                  <a:ext uri="{0D108BD9-81ED-4DB2-BD59-A6C34878D82A}">
                    <a16:rowId xmlns:a16="http://schemas.microsoft.com/office/drawing/2014/main" val="10008"/>
                  </a:ext>
                </a:extLst>
              </a:tr>
              <a:tr h="256700">
                <a:tc>
                  <a:txBody>
                    <a:bodyPr/>
                    <a:lstStyle/>
                    <a:p>
                      <a:pPr marL="0" lvl="0" indent="0" algn="ctr" rtl="0">
                        <a:spcBef>
                          <a:spcPts val="0"/>
                        </a:spcBef>
                        <a:spcAft>
                          <a:spcPts val="0"/>
                        </a:spcAft>
                        <a:buNone/>
                      </a:pPr>
                      <a:endParaRPr sz="1200">
                        <a:latin typeface="Calibri"/>
                        <a:ea typeface="Calibri"/>
                        <a:cs typeface="Calibri"/>
                        <a:sym typeface="Calibri"/>
                      </a:endParaRPr>
                    </a:p>
                  </a:txBody>
                  <a:tcPr marL="68575" marR="68575" marT="0" marB="0"/>
                </a:tc>
                <a:tc>
                  <a:txBody>
                    <a:bodyPr/>
                    <a:lstStyle/>
                    <a:p>
                      <a:pPr marL="0" lvl="0" indent="0" algn="ctr" rtl="0">
                        <a:spcBef>
                          <a:spcPts val="0"/>
                        </a:spcBef>
                        <a:spcAft>
                          <a:spcPts val="0"/>
                        </a:spcAft>
                        <a:buNone/>
                      </a:pPr>
                      <a:r>
                        <a:rPr lang="en" sz="1000">
                          <a:latin typeface="Calibri"/>
                          <a:ea typeface="Calibri"/>
                          <a:cs typeface="Calibri"/>
                          <a:sym typeface="Calibri"/>
                        </a:rPr>
                        <a:t>macro</a:t>
                      </a:r>
                      <a:endParaRPr sz="1000">
                        <a:latin typeface="Calibri"/>
                        <a:ea typeface="Calibri"/>
                        <a:cs typeface="Calibri"/>
                        <a:sym typeface="Calibri"/>
                      </a:endParaRPr>
                    </a:p>
                  </a:txBody>
                  <a:tcPr marL="68575" marR="68575" marT="0" marB="0"/>
                </a:tc>
                <a:tc>
                  <a:txBody>
                    <a:bodyPr/>
                    <a:lstStyle/>
                    <a:p>
                      <a:pPr marL="0" lvl="0" indent="0" algn="ctr" rtl="0">
                        <a:spcBef>
                          <a:spcPts val="0"/>
                        </a:spcBef>
                        <a:spcAft>
                          <a:spcPts val="0"/>
                        </a:spcAft>
                        <a:buNone/>
                      </a:pPr>
                      <a:r>
                        <a:rPr lang="en" sz="1000">
                          <a:latin typeface="Calibri"/>
                          <a:ea typeface="Calibri"/>
                          <a:cs typeface="Calibri"/>
                          <a:sym typeface="Calibri"/>
                        </a:rPr>
                        <a:t>micro</a:t>
                      </a:r>
                      <a:endParaRPr sz="1000">
                        <a:latin typeface="Calibri"/>
                        <a:ea typeface="Calibri"/>
                        <a:cs typeface="Calibri"/>
                        <a:sym typeface="Calibri"/>
                      </a:endParaRPr>
                    </a:p>
                  </a:txBody>
                  <a:tcPr marL="68575" marR="68575" marT="0" marB="0"/>
                </a:tc>
                <a:tc>
                  <a:txBody>
                    <a:bodyPr/>
                    <a:lstStyle/>
                    <a:p>
                      <a:pPr marL="0" lvl="0" indent="0" algn="ctr" rtl="0">
                        <a:spcBef>
                          <a:spcPts val="0"/>
                        </a:spcBef>
                        <a:spcAft>
                          <a:spcPts val="0"/>
                        </a:spcAft>
                        <a:buNone/>
                      </a:pPr>
                      <a:r>
                        <a:rPr lang="en" sz="1000">
                          <a:latin typeface="Calibri"/>
                          <a:ea typeface="Calibri"/>
                          <a:cs typeface="Calibri"/>
                          <a:sym typeface="Calibri"/>
                        </a:rPr>
                        <a:t>macro</a:t>
                      </a:r>
                      <a:endParaRPr sz="1000">
                        <a:latin typeface="Calibri"/>
                        <a:ea typeface="Calibri"/>
                        <a:cs typeface="Calibri"/>
                        <a:sym typeface="Calibri"/>
                      </a:endParaRPr>
                    </a:p>
                  </a:txBody>
                  <a:tcPr marL="68575" marR="68575" marT="0" marB="0"/>
                </a:tc>
                <a:tc>
                  <a:txBody>
                    <a:bodyPr/>
                    <a:lstStyle/>
                    <a:p>
                      <a:pPr marL="0" lvl="0" indent="0" algn="ctr" rtl="0">
                        <a:spcBef>
                          <a:spcPts val="0"/>
                        </a:spcBef>
                        <a:spcAft>
                          <a:spcPts val="0"/>
                        </a:spcAft>
                        <a:buNone/>
                      </a:pPr>
                      <a:r>
                        <a:rPr lang="en" sz="1000">
                          <a:latin typeface="Calibri"/>
                          <a:ea typeface="Calibri"/>
                          <a:cs typeface="Calibri"/>
                          <a:sym typeface="Calibri"/>
                        </a:rPr>
                        <a:t>micro</a:t>
                      </a:r>
                      <a:endParaRPr sz="1000">
                        <a:latin typeface="Calibri"/>
                        <a:ea typeface="Calibri"/>
                        <a:cs typeface="Calibri"/>
                        <a:sym typeface="Calibri"/>
                      </a:endParaRPr>
                    </a:p>
                  </a:txBody>
                  <a:tcPr marL="68575" marR="68575" marT="0" marB="0"/>
                </a:tc>
                <a:tc>
                  <a:txBody>
                    <a:bodyPr/>
                    <a:lstStyle/>
                    <a:p>
                      <a:pPr marL="0" lvl="0" indent="0" algn="ctr" rtl="0">
                        <a:spcBef>
                          <a:spcPts val="0"/>
                        </a:spcBef>
                        <a:spcAft>
                          <a:spcPts val="0"/>
                        </a:spcAft>
                        <a:buNone/>
                      </a:pPr>
                      <a:r>
                        <a:rPr lang="en" sz="1000">
                          <a:latin typeface="Calibri"/>
                          <a:ea typeface="Calibri"/>
                          <a:cs typeface="Calibri"/>
                          <a:sym typeface="Calibri"/>
                        </a:rPr>
                        <a:t>macro</a:t>
                      </a:r>
                      <a:endParaRPr sz="1000">
                        <a:latin typeface="Calibri"/>
                        <a:ea typeface="Calibri"/>
                        <a:cs typeface="Calibri"/>
                        <a:sym typeface="Calibri"/>
                      </a:endParaRPr>
                    </a:p>
                  </a:txBody>
                  <a:tcPr marL="68575" marR="68575" marT="0" marB="0"/>
                </a:tc>
                <a:tc>
                  <a:txBody>
                    <a:bodyPr/>
                    <a:lstStyle/>
                    <a:p>
                      <a:pPr marL="0" lvl="0" indent="0" algn="ctr" rtl="0">
                        <a:spcBef>
                          <a:spcPts val="0"/>
                        </a:spcBef>
                        <a:spcAft>
                          <a:spcPts val="0"/>
                        </a:spcAft>
                        <a:buNone/>
                      </a:pPr>
                      <a:r>
                        <a:rPr lang="en" sz="1000">
                          <a:latin typeface="Calibri"/>
                          <a:ea typeface="Calibri"/>
                          <a:cs typeface="Calibri"/>
                          <a:sym typeface="Calibri"/>
                        </a:rPr>
                        <a:t>micro</a:t>
                      </a:r>
                      <a:endParaRPr sz="1000">
                        <a:latin typeface="Calibri"/>
                        <a:ea typeface="Calibri"/>
                        <a:cs typeface="Calibri"/>
                        <a:sym typeface="Calibri"/>
                      </a:endParaRPr>
                    </a:p>
                  </a:txBody>
                  <a:tcPr marL="68575" marR="68575" marT="0" marB="0"/>
                </a:tc>
                <a:tc>
                  <a:txBody>
                    <a:bodyPr/>
                    <a:lstStyle/>
                    <a:p>
                      <a:pPr marL="0" lvl="0" indent="0" algn="ctr" rtl="0">
                        <a:spcBef>
                          <a:spcPts val="0"/>
                        </a:spcBef>
                        <a:spcAft>
                          <a:spcPts val="0"/>
                        </a:spcAft>
                        <a:buNone/>
                      </a:pPr>
                      <a:r>
                        <a:rPr lang="en" sz="1000">
                          <a:latin typeface="Calibri"/>
                          <a:ea typeface="Calibri"/>
                          <a:cs typeface="Calibri"/>
                          <a:sym typeface="Calibri"/>
                        </a:rPr>
                        <a:t>macro</a:t>
                      </a:r>
                      <a:endParaRPr sz="1000">
                        <a:latin typeface="Calibri"/>
                        <a:ea typeface="Calibri"/>
                        <a:cs typeface="Calibri"/>
                        <a:sym typeface="Calibri"/>
                      </a:endParaRPr>
                    </a:p>
                  </a:txBody>
                  <a:tcPr marL="68575" marR="68575" marT="0" marB="0"/>
                </a:tc>
                <a:tc>
                  <a:txBody>
                    <a:bodyPr/>
                    <a:lstStyle/>
                    <a:p>
                      <a:pPr marL="0" lvl="0" indent="0" algn="ctr" rtl="0">
                        <a:spcBef>
                          <a:spcPts val="0"/>
                        </a:spcBef>
                        <a:spcAft>
                          <a:spcPts val="0"/>
                        </a:spcAft>
                        <a:buNone/>
                      </a:pPr>
                      <a:r>
                        <a:rPr lang="en" sz="1000">
                          <a:latin typeface="Calibri"/>
                          <a:ea typeface="Calibri"/>
                          <a:cs typeface="Calibri"/>
                          <a:sym typeface="Calibri"/>
                        </a:rPr>
                        <a:t>micro</a:t>
                      </a:r>
                      <a:endParaRPr sz="1000">
                        <a:latin typeface="Calibri"/>
                        <a:ea typeface="Calibri"/>
                        <a:cs typeface="Calibri"/>
                        <a:sym typeface="Calibri"/>
                      </a:endParaRPr>
                    </a:p>
                  </a:txBody>
                  <a:tcPr marL="68575" marR="68575" marT="0" marB="0"/>
                </a:tc>
                <a:tc>
                  <a:txBody>
                    <a:bodyPr/>
                    <a:lstStyle/>
                    <a:p>
                      <a:pPr marL="0" lvl="0" indent="0" algn="ctr" rtl="0">
                        <a:spcBef>
                          <a:spcPts val="0"/>
                        </a:spcBef>
                        <a:spcAft>
                          <a:spcPts val="0"/>
                        </a:spcAft>
                        <a:buNone/>
                      </a:pPr>
                      <a:r>
                        <a:rPr lang="en" sz="1000">
                          <a:latin typeface="Calibri"/>
                          <a:ea typeface="Calibri"/>
                          <a:cs typeface="Calibri"/>
                          <a:sym typeface="Calibri"/>
                        </a:rPr>
                        <a:t>macro</a:t>
                      </a:r>
                      <a:endParaRPr sz="1000">
                        <a:latin typeface="Calibri"/>
                        <a:ea typeface="Calibri"/>
                        <a:cs typeface="Calibri"/>
                        <a:sym typeface="Calibri"/>
                      </a:endParaRPr>
                    </a:p>
                  </a:txBody>
                  <a:tcPr marL="68575" marR="68575" marT="0" marB="0"/>
                </a:tc>
                <a:tc>
                  <a:txBody>
                    <a:bodyPr/>
                    <a:lstStyle/>
                    <a:p>
                      <a:pPr marL="0" lvl="0" indent="0" algn="ctr" rtl="0">
                        <a:spcBef>
                          <a:spcPts val="0"/>
                        </a:spcBef>
                        <a:spcAft>
                          <a:spcPts val="0"/>
                        </a:spcAft>
                        <a:buNone/>
                      </a:pPr>
                      <a:r>
                        <a:rPr lang="en" sz="1000">
                          <a:latin typeface="Calibri"/>
                          <a:ea typeface="Calibri"/>
                          <a:cs typeface="Calibri"/>
                          <a:sym typeface="Calibri"/>
                        </a:rPr>
                        <a:t>micro</a:t>
                      </a:r>
                      <a:endParaRPr sz="1000">
                        <a:latin typeface="Calibri"/>
                        <a:ea typeface="Calibri"/>
                        <a:cs typeface="Calibri"/>
                        <a:sym typeface="Calibri"/>
                      </a:endParaRPr>
                    </a:p>
                  </a:txBody>
                  <a:tcPr marL="68575" marR="68575" marT="0" marB="0"/>
                </a:tc>
                <a:tc>
                  <a:txBody>
                    <a:bodyPr/>
                    <a:lstStyle/>
                    <a:p>
                      <a:pPr marL="0" lvl="0" indent="0" algn="ctr" rtl="0">
                        <a:spcBef>
                          <a:spcPts val="0"/>
                        </a:spcBef>
                        <a:spcAft>
                          <a:spcPts val="0"/>
                        </a:spcAft>
                        <a:buNone/>
                      </a:pPr>
                      <a:r>
                        <a:rPr lang="en" sz="1200">
                          <a:latin typeface="Calibri"/>
                          <a:ea typeface="Calibri"/>
                          <a:cs typeface="Calibri"/>
                          <a:sym typeface="Calibri"/>
                        </a:rPr>
                        <a:t>8</a:t>
                      </a:r>
                      <a:endParaRPr sz="1200">
                        <a:latin typeface="Calibri"/>
                        <a:ea typeface="Calibri"/>
                        <a:cs typeface="Calibri"/>
                        <a:sym typeface="Calibri"/>
                      </a:endParaRPr>
                    </a:p>
                  </a:txBody>
                  <a:tcPr marL="68575" marR="68575" marT="0" marB="0"/>
                </a:tc>
                <a:tc>
                  <a:txBody>
                    <a:bodyPr/>
                    <a:lstStyle/>
                    <a:p>
                      <a:pPr marL="0" lvl="0" indent="0" algn="ctr" rtl="0">
                        <a:spcBef>
                          <a:spcPts val="0"/>
                        </a:spcBef>
                        <a:spcAft>
                          <a:spcPts val="0"/>
                        </a:spcAft>
                        <a:buNone/>
                      </a:pPr>
                      <a:r>
                        <a:rPr lang="en" sz="1200">
                          <a:latin typeface="Calibri"/>
                          <a:ea typeface="Calibri"/>
                          <a:cs typeface="Calibri"/>
                          <a:sym typeface="Calibri"/>
                        </a:rPr>
                        <a:t>15</a:t>
                      </a:r>
                      <a:endParaRPr sz="1200">
                        <a:latin typeface="Calibri"/>
                        <a:ea typeface="Calibri"/>
                        <a:cs typeface="Calibri"/>
                        <a:sym typeface="Calibri"/>
                      </a:endParaRPr>
                    </a:p>
                  </a:txBody>
                  <a:tcPr marL="68575" marR="68575" marT="0" marB="0"/>
                </a:tc>
                <a:extLst>
                  <a:ext uri="{0D108BD9-81ED-4DB2-BD59-A6C34878D82A}">
                    <a16:rowId xmlns:a16="http://schemas.microsoft.com/office/drawing/2014/main" val="10009"/>
                  </a:ext>
                </a:extLst>
              </a:tr>
              <a:tr h="189650">
                <a:tc>
                  <a:txBody>
                    <a:bodyPr/>
                    <a:lstStyle/>
                    <a:p>
                      <a:pPr marL="0" lvl="0" indent="0" algn="ctr" rtl="0">
                        <a:spcBef>
                          <a:spcPts val="0"/>
                        </a:spcBef>
                        <a:spcAft>
                          <a:spcPts val="0"/>
                        </a:spcAft>
                        <a:buNone/>
                      </a:pPr>
                      <a:r>
                        <a:rPr lang="en" sz="1200" b="1">
                          <a:latin typeface="Calibri"/>
                          <a:ea typeface="Calibri"/>
                          <a:cs typeface="Calibri"/>
                          <a:sym typeface="Calibri"/>
                        </a:rPr>
                        <a:t>CAML</a:t>
                      </a:r>
                      <a:endParaRPr sz="1200" b="1">
                        <a:latin typeface="Calibri"/>
                        <a:ea typeface="Calibri"/>
                        <a:cs typeface="Calibri"/>
                        <a:sym typeface="Calibri"/>
                      </a:endParaRPr>
                    </a:p>
                  </a:txBody>
                  <a:tcPr marL="68575" marR="68575" marT="0" marB="0"/>
                </a:tc>
                <a:tc>
                  <a:txBody>
                    <a:bodyPr/>
                    <a:lstStyle/>
                    <a:p>
                      <a:pPr marL="0" lvl="0" indent="0" algn="ctr" rtl="0">
                        <a:spcBef>
                          <a:spcPts val="0"/>
                        </a:spcBef>
                        <a:spcAft>
                          <a:spcPts val="0"/>
                        </a:spcAft>
                        <a:buNone/>
                      </a:pPr>
                      <a:r>
                        <a:rPr lang="en" sz="1000">
                          <a:latin typeface="Calibri"/>
                          <a:ea typeface="Calibri"/>
                          <a:cs typeface="Calibri"/>
                          <a:sym typeface="Calibri"/>
                        </a:rPr>
                        <a:t>0.061</a:t>
                      </a:r>
                      <a:endParaRPr sz="1000">
                        <a:latin typeface="Calibri"/>
                        <a:ea typeface="Calibri"/>
                        <a:cs typeface="Calibri"/>
                        <a:sym typeface="Calibri"/>
                      </a:endParaRPr>
                    </a:p>
                  </a:txBody>
                  <a:tcPr marL="68575" marR="68575" marT="0" marB="0"/>
                </a:tc>
                <a:tc>
                  <a:txBody>
                    <a:bodyPr/>
                    <a:lstStyle/>
                    <a:p>
                      <a:pPr marL="0" lvl="0" indent="0" algn="ctr" rtl="0">
                        <a:spcBef>
                          <a:spcPts val="0"/>
                        </a:spcBef>
                        <a:spcAft>
                          <a:spcPts val="0"/>
                        </a:spcAft>
                        <a:buNone/>
                      </a:pPr>
                      <a:r>
                        <a:rPr lang="en" sz="1000">
                          <a:latin typeface="Calibri"/>
                          <a:ea typeface="Calibri"/>
                          <a:cs typeface="Calibri"/>
                          <a:sym typeface="Calibri"/>
                        </a:rPr>
                        <a:t>0.369</a:t>
                      </a:r>
                      <a:endParaRPr sz="1000">
                        <a:latin typeface="Calibri"/>
                        <a:ea typeface="Calibri"/>
                        <a:cs typeface="Calibri"/>
                        <a:sym typeface="Calibri"/>
                      </a:endParaRPr>
                    </a:p>
                  </a:txBody>
                  <a:tcPr marL="68575" marR="68575" marT="0" marB="0"/>
                </a:tc>
                <a:tc>
                  <a:txBody>
                    <a:bodyPr/>
                    <a:lstStyle/>
                    <a:p>
                      <a:pPr marL="0" lvl="0" indent="0" algn="ctr" rtl="0">
                        <a:spcBef>
                          <a:spcPts val="0"/>
                        </a:spcBef>
                        <a:spcAft>
                          <a:spcPts val="0"/>
                        </a:spcAft>
                        <a:buNone/>
                      </a:pPr>
                      <a:r>
                        <a:rPr lang="en" sz="1000">
                          <a:latin typeface="Calibri"/>
                          <a:ea typeface="Calibri"/>
                          <a:cs typeface="Calibri"/>
                          <a:sym typeface="Calibri"/>
                        </a:rPr>
                        <a:t>0.091</a:t>
                      </a:r>
                      <a:endParaRPr sz="1000">
                        <a:latin typeface="Calibri"/>
                        <a:ea typeface="Calibri"/>
                        <a:cs typeface="Calibri"/>
                        <a:sym typeface="Calibri"/>
                      </a:endParaRPr>
                    </a:p>
                  </a:txBody>
                  <a:tcPr marL="68575" marR="68575" marT="0" marB="0"/>
                </a:tc>
                <a:tc>
                  <a:txBody>
                    <a:bodyPr/>
                    <a:lstStyle/>
                    <a:p>
                      <a:pPr marL="0" lvl="0" indent="0" algn="ctr" rtl="0">
                        <a:spcBef>
                          <a:spcPts val="0"/>
                        </a:spcBef>
                        <a:spcAft>
                          <a:spcPts val="0"/>
                        </a:spcAft>
                        <a:buNone/>
                      </a:pPr>
                      <a:r>
                        <a:rPr lang="en" sz="1000">
                          <a:latin typeface="Calibri"/>
                          <a:ea typeface="Calibri"/>
                          <a:cs typeface="Calibri"/>
                          <a:sym typeface="Calibri"/>
                        </a:rPr>
                        <a:t>0.607</a:t>
                      </a:r>
                      <a:endParaRPr sz="1000">
                        <a:latin typeface="Calibri"/>
                        <a:ea typeface="Calibri"/>
                        <a:cs typeface="Calibri"/>
                        <a:sym typeface="Calibri"/>
                      </a:endParaRPr>
                    </a:p>
                  </a:txBody>
                  <a:tcPr marL="68575" marR="68575" marT="0" marB="0"/>
                </a:tc>
                <a:tc>
                  <a:txBody>
                    <a:bodyPr/>
                    <a:lstStyle/>
                    <a:p>
                      <a:pPr marL="0" lvl="0" indent="0" algn="ctr" rtl="0">
                        <a:spcBef>
                          <a:spcPts val="0"/>
                        </a:spcBef>
                        <a:spcAft>
                          <a:spcPts val="0"/>
                        </a:spcAft>
                        <a:buNone/>
                      </a:pPr>
                      <a:r>
                        <a:rPr lang="en" sz="1000">
                          <a:latin typeface="Calibri"/>
                          <a:ea typeface="Calibri"/>
                          <a:cs typeface="Calibri"/>
                          <a:sym typeface="Calibri"/>
                        </a:rPr>
                        <a:t>0.086</a:t>
                      </a:r>
                      <a:endParaRPr sz="1000">
                        <a:latin typeface="Calibri"/>
                        <a:ea typeface="Calibri"/>
                        <a:cs typeface="Calibri"/>
                        <a:sym typeface="Calibri"/>
                      </a:endParaRPr>
                    </a:p>
                  </a:txBody>
                  <a:tcPr marL="68575" marR="68575" marT="0" marB="0"/>
                </a:tc>
                <a:tc>
                  <a:txBody>
                    <a:bodyPr/>
                    <a:lstStyle/>
                    <a:p>
                      <a:pPr marL="0" lvl="0" indent="0" algn="ctr" rtl="0">
                        <a:spcBef>
                          <a:spcPts val="0"/>
                        </a:spcBef>
                        <a:spcAft>
                          <a:spcPts val="0"/>
                        </a:spcAft>
                        <a:buNone/>
                      </a:pPr>
                      <a:r>
                        <a:rPr lang="en" sz="1000">
                          <a:latin typeface="Calibri"/>
                          <a:ea typeface="Calibri"/>
                          <a:cs typeface="Calibri"/>
                          <a:sym typeface="Calibri"/>
                        </a:rPr>
                        <a:t>0.484</a:t>
                      </a:r>
                      <a:endParaRPr sz="1000">
                        <a:latin typeface="Calibri"/>
                        <a:ea typeface="Calibri"/>
                        <a:cs typeface="Calibri"/>
                        <a:sym typeface="Calibri"/>
                      </a:endParaRPr>
                    </a:p>
                  </a:txBody>
                  <a:tcPr marL="68575" marR="68575" marT="0" marB="0"/>
                </a:tc>
                <a:tc>
                  <a:txBody>
                    <a:bodyPr/>
                    <a:lstStyle/>
                    <a:p>
                      <a:pPr marL="0" lvl="0" indent="0" algn="ctr" rtl="0">
                        <a:spcBef>
                          <a:spcPts val="0"/>
                        </a:spcBef>
                        <a:spcAft>
                          <a:spcPts val="0"/>
                        </a:spcAft>
                        <a:buNone/>
                      </a:pPr>
                      <a:r>
                        <a:rPr lang="en" sz="1000">
                          <a:latin typeface="Calibri"/>
                          <a:ea typeface="Calibri"/>
                          <a:cs typeface="Calibri"/>
                          <a:sym typeface="Calibri"/>
                        </a:rPr>
                        <a:t>0.088</a:t>
                      </a:r>
                      <a:endParaRPr sz="1000">
                        <a:latin typeface="Calibri"/>
                        <a:ea typeface="Calibri"/>
                        <a:cs typeface="Calibri"/>
                        <a:sym typeface="Calibri"/>
                      </a:endParaRPr>
                    </a:p>
                  </a:txBody>
                  <a:tcPr marL="68575" marR="68575" marT="0" marB="0"/>
                </a:tc>
                <a:tc>
                  <a:txBody>
                    <a:bodyPr/>
                    <a:lstStyle/>
                    <a:p>
                      <a:pPr marL="0" lvl="0" indent="0" algn="ctr" rtl="0">
                        <a:spcBef>
                          <a:spcPts val="0"/>
                        </a:spcBef>
                        <a:spcAft>
                          <a:spcPts val="0"/>
                        </a:spcAft>
                        <a:buNone/>
                      </a:pPr>
                      <a:r>
                        <a:rPr lang="en" sz="1000">
                          <a:latin typeface="Calibri"/>
                          <a:ea typeface="Calibri"/>
                          <a:cs typeface="Calibri"/>
                          <a:sym typeface="Calibri"/>
                        </a:rPr>
                        <a:t>0.539</a:t>
                      </a:r>
                      <a:endParaRPr sz="1000">
                        <a:latin typeface="Calibri"/>
                        <a:ea typeface="Calibri"/>
                        <a:cs typeface="Calibri"/>
                        <a:sym typeface="Calibri"/>
                      </a:endParaRPr>
                    </a:p>
                  </a:txBody>
                  <a:tcPr marL="68575" marR="68575" marT="0" marB="0"/>
                </a:tc>
                <a:tc>
                  <a:txBody>
                    <a:bodyPr/>
                    <a:lstStyle/>
                    <a:p>
                      <a:pPr marL="0" lvl="0" indent="0" algn="ctr" rtl="0">
                        <a:spcBef>
                          <a:spcPts val="0"/>
                        </a:spcBef>
                        <a:spcAft>
                          <a:spcPts val="0"/>
                        </a:spcAft>
                        <a:buNone/>
                      </a:pPr>
                      <a:r>
                        <a:rPr lang="en" sz="1000">
                          <a:latin typeface="Calibri"/>
                          <a:ea typeface="Calibri"/>
                          <a:cs typeface="Calibri"/>
                          <a:sym typeface="Calibri"/>
                        </a:rPr>
                        <a:t>0.895</a:t>
                      </a:r>
                      <a:endParaRPr sz="1000">
                        <a:latin typeface="Calibri"/>
                        <a:ea typeface="Calibri"/>
                        <a:cs typeface="Calibri"/>
                        <a:sym typeface="Calibri"/>
                      </a:endParaRPr>
                    </a:p>
                  </a:txBody>
                  <a:tcPr marL="68575" marR="68575" marT="0" marB="0"/>
                </a:tc>
                <a:tc>
                  <a:txBody>
                    <a:bodyPr/>
                    <a:lstStyle/>
                    <a:p>
                      <a:pPr marL="0" lvl="0" indent="0" algn="ctr" rtl="0">
                        <a:spcBef>
                          <a:spcPts val="0"/>
                        </a:spcBef>
                        <a:spcAft>
                          <a:spcPts val="0"/>
                        </a:spcAft>
                        <a:buNone/>
                      </a:pPr>
                      <a:r>
                        <a:rPr lang="en" sz="1000">
                          <a:latin typeface="Calibri"/>
                          <a:ea typeface="Calibri"/>
                          <a:cs typeface="Calibri"/>
                          <a:sym typeface="Calibri"/>
                        </a:rPr>
                        <a:t>0.986</a:t>
                      </a:r>
                      <a:endParaRPr sz="1000">
                        <a:latin typeface="Calibri"/>
                        <a:ea typeface="Calibri"/>
                        <a:cs typeface="Calibri"/>
                        <a:sym typeface="Calibri"/>
                      </a:endParaRPr>
                    </a:p>
                  </a:txBody>
                  <a:tcPr marL="68575" marR="68575" marT="0" marB="0"/>
                </a:tc>
                <a:tc>
                  <a:txBody>
                    <a:bodyPr/>
                    <a:lstStyle/>
                    <a:p>
                      <a:pPr marL="0" lvl="0" indent="0" algn="ctr" rtl="0">
                        <a:spcBef>
                          <a:spcPts val="0"/>
                        </a:spcBef>
                        <a:spcAft>
                          <a:spcPts val="0"/>
                        </a:spcAft>
                        <a:buNone/>
                      </a:pPr>
                      <a:r>
                        <a:rPr lang="en" sz="1000">
                          <a:latin typeface="Calibri"/>
                          <a:ea typeface="Calibri"/>
                          <a:cs typeface="Calibri"/>
                          <a:sym typeface="Calibri"/>
                        </a:rPr>
                        <a:t>0.709</a:t>
                      </a:r>
                      <a:endParaRPr sz="1000">
                        <a:latin typeface="Calibri"/>
                        <a:ea typeface="Calibri"/>
                        <a:cs typeface="Calibri"/>
                        <a:sym typeface="Calibri"/>
                      </a:endParaRPr>
                    </a:p>
                  </a:txBody>
                  <a:tcPr marL="68575" marR="68575" marT="0" marB="0"/>
                </a:tc>
                <a:tc>
                  <a:txBody>
                    <a:bodyPr/>
                    <a:lstStyle/>
                    <a:p>
                      <a:pPr marL="0" lvl="0" indent="0" algn="ctr" rtl="0">
                        <a:spcBef>
                          <a:spcPts val="0"/>
                        </a:spcBef>
                        <a:spcAft>
                          <a:spcPts val="0"/>
                        </a:spcAft>
                        <a:buNone/>
                      </a:pPr>
                      <a:r>
                        <a:rPr lang="en" sz="1000">
                          <a:latin typeface="Calibri"/>
                          <a:ea typeface="Calibri"/>
                          <a:cs typeface="Calibri"/>
                          <a:sym typeface="Calibri"/>
                        </a:rPr>
                        <a:t>0.561</a:t>
                      </a:r>
                      <a:endParaRPr sz="1000">
                        <a:latin typeface="Calibri"/>
                        <a:ea typeface="Calibri"/>
                        <a:cs typeface="Calibri"/>
                        <a:sym typeface="Calibri"/>
                      </a:endParaRPr>
                    </a:p>
                  </a:txBody>
                  <a:tcPr marL="68575" marR="68575" marT="0" marB="0"/>
                </a:tc>
                <a:extLst>
                  <a:ext uri="{0D108BD9-81ED-4DB2-BD59-A6C34878D82A}">
                    <a16:rowId xmlns:a16="http://schemas.microsoft.com/office/drawing/2014/main" val="10010"/>
                  </a:ext>
                </a:extLst>
              </a:tr>
              <a:tr h="189650">
                <a:tc>
                  <a:txBody>
                    <a:bodyPr/>
                    <a:lstStyle/>
                    <a:p>
                      <a:pPr marL="0" lvl="0" indent="0" algn="ctr" rtl="0">
                        <a:spcBef>
                          <a:spcPts val="0"/>
                        </a:spcBef>
                        <a:spcAft>
                          <a:spcPts val="0"/>
                        </a:spcAft>
                        <a:buNone/>
                      </a:pPr>
                      <a:r>
                        <a:rPr lang="en" sz="1200" b="1">
                          <a:latin typeface="Calibri"/>
                          <a:ea typeface="Calibri"/>
                          <a:cs typeface="Calibri"/>
                          <a:sym typeface="Calibri"/>
                        </a:rPr>
                        <a:t>DR-CAML</a:t>
                      </a:r>
                      <a:endParaRPr sz="1200" b="1">
                        <a:latin typeface="Calibri"/>
                        <a:ea typeface="Calibri"/>
                        <a:cs typeface="Calibri"/>
                        <a:sym typeface="Calibri"/>
                      </a:endParaRPr>
                    </a:p>
                  </a:txBody>
                  <a:tcPr marL="68575" marR="68575" marT="0" marB="0"/>
                </a:tc>
                <a:tc>
                  <a:txBody>
                    <a:bodyPr/>
                    <a:lstStyle/>
                    <a:p>
                      <a:pPr marL="0" lvl="0" indent="0" algn="ctr" rtl="0">
                        <a:spcBef>
                          <a:spcPts val="0"/>
                        </a:spcBef>
                        <a:spcAft>
                          <a:spcPts val="0"/>
                        </a:spcAft>
                        <a:buNone/>
                      </a:pPr>
                      <a:r>
                        <a:rPr lang="en" sz="1000">
                          <a:latin typeface="Calibri"/>
                          <a:ea typeface="Calibri"/>
                          <a:cs typeface="Calibri"/>
                          <a:sym typeface="Calibri"/>
                        </a:rPr>
                        <a:t>0.059</a:t>
                      </a:r>
                      <a:endParaRPr sz="1000">
                        <a:latin typeface="Calibri"/>
                        <a:ea typeface="Calibri"/>
                        <a:cs typeface="Calibri"/>
                        <a:sym typeface="Calibri"/>
                      </a:endParaRPr>
                    </a:p>
                  </a:txBody>
                  <a:tcPr marL="68575" marR="68575" marT="0" marB="0"/>
                </a:tc>
                <a:tc>
                  <a:txBody>
                    <a:bodyPr/>
                    <a:lstStyle/>
                    <a:p>
                      <a:pPr marL="0" lvl="0" indent="0" algn="ctr" rtl="0">
                        <a:spcBef>
                          <a:spcPts val="0"/>
                        </a:spcBef>
                        <a:spcAft>
                          <a:spcPts val="0"/>
                        </a:spcAft>
                        <a:buNone/>
                      </a:pPr>
                      <a:r>
                        <a:rPr lang="en" sz="1000">
                          <a:latin typeface="Calibri"/>
                          <a:ea typeface="Calibri"/>
                          <a:cs typeface="Calibri"/>
                          <a:sym typeface="Calibri"/>
                        </a:rPr>
                        <a:t>0.360</a:t>
                      </a:r>
                      <a:endParaRPr sz="1000">
                        <a:latin typeface="Calibri"/>
                        <a:ea typeface="Calibri"/>
                        <a:cs typeface="Calibri"/>
                        <a:sym typeface="Calibri"/>
                      </a:endParaRPr>
                    </a:p>
                  </a:txBody>
                  <a:tcPr marL="68575" marR="68575" marT="0" marB="0"/>
                </a:tc>
                <a:tc>
                  <a:txBody>
                    <a:bodyPr/>
                    <a:lstStyle/>
                    <a:p>
                      <a:pPr marL="0" lvl="0" indent="0" algn="ctr" rtl="0">
                        <a:spcBef>
                          <a:spcPts val="0"/>
                        </a:spcBef>
                        <a:spcAft>
                          <a:spcPts val="0"/>
                        </a:spcAft>
                        <a:buNone/>
                      </a:pPr>
                      <a:r>
                        <a:rPr lang="en" sz="1000">
                          <a:latin typeface="Calibri"/>
                          <a:ea typeface="Calibri"/>
                          <a:cs typeface="Calibri"/>
                          <a:sym typeface="Calibri"/>
                        </a:rPr>
                        <a:t>0.085</a:t>
                      </a:r>
                      <a:endParaRPr sz="1000">
                        <a:latin typeface="Calibri"/>
                        <a:ea typeface="Calibri"/>
                        <a:cs typeface="Calibri"/>
                        <a:sym typeface="Calibri"/>
                      </a:endParaRPr>
                    </a:p>
                  </a:txBody>
                  <a:tcPr marL="68575" marR="68575" marT="0" marB="0"/>
                </a:tc>
                <a:tc>
                  <a:txBody>
                    <a:bodyPr/>
                    <a:lstStyle/>
                    <a:p>
                      <a:pPr marL="0" lvl="0" indent="0" algn="ctr" rtl="0">
                        <a:spcBef>
                          <a:spcPts val="0"/>
                        </a:spcBef>
                        <a:spcAft>
                          <a:spcPts val="0"/>
                        </a:spcAft>
                        <a:buNone/>
                      </a:pPr>
                      <a:r>
                        <a:rPr lang="en" sz="1000">
                          <a:latin typeface="Calibri"/>
                          <a:ea typeface="Calibri"/>
                          <a:cs typeface="Calibri"/>
                          <a:sym typeface="Calibri"/>
                        </a:rPr>
                        <a:t>0.553</a:t>
                      </a:r>
                      <a:endParaRPr sz="1000">
                        <a:latin typeface="Calibri"/>
                        <a:ea typeface="Calibri"/>
                        <a:cs typeface="Calibri"/>
                        <a:sym typeface="Calibri"/>
                      </a:endParaRPr>
                    </a:p>
                  </a:txBody>
                  <a:tcPr marL="68575" marR="68575" marT="0" marB="0"/>
                </a:tc>
                <a:tc>
                  <a:txBody>
                    <a:bodyPr/>
                    <a:lstStyle/>
                    <a:p>
                      <a:pPr marL="0" lvl="0" indent="0" algn="ctr" rtl="0">
                        <a:spcBef>
                          <a:spcPts val="0"/>
                        </a:spcBef>
                        <a:spcAft>
                          <a:spcPts val="0"/>
                        </a:spcAft>
                        <a:buNone/>
                      </a:pPr>
                      <a:r>
                        <a:rPr lang="en" sz="1000">
                          <a:latin typeface="Calibri"/>
                          <a:ea typeface="Calibri"/>
                          <a:cs typeface="Calibri"/>
                          <a:sym typeface="Calibri"/>
                        </a:rPr>
                        <a:t>0.088</a:t>
                      </a:r>
                      <a:endParaRPr sz="1000">
                        <a:latin typeface="Calibri"/>
                        <a:ea typeface="Calibri"/>
                        <a:cs typeface="Calibri"/>
                        <a:sym typeface="Calibri"/>
                      </a:endParaRPr>
                    </a:p>
                  </a:txBody>
                  <a:tcPr marL="68575" marR="68575" marT="0" marB="0"/>
                </a:tc>
                <a:tc>
                  <a:txBody>
                    <a:bodyPr/>
                    <a:lstStyle/>
                    <a:p>
                      <a:pPr marL="0" lvl="0" indent="0" algn="ctr" rtl="0">
                        <a:spcBef>
                          <a:spcPts val="0"/>
                        </a:spcBef>
                        <a:spcAft>
                          <a:spcPts val="0"/>
                        </a:spcAft>
                        <a:buNone/>
                      </a:pPr>
                      <a:r>
                        <a:rPr lang="en" sz="1000">
                          <a:latin typeface="Calibri"/>
                          <a:ea typeface="Calibri"/>
                          <a:cs typeface="Calibri"/>
                          <a:sym typeface="Calibri"/>
                        </a:rPr>
                        <a:t>0.508</a:t>
                      </a:r>
                      <a:endParaRPr sz="1000">
                        <a:latin typeface="Calibri"/>
                        <a:ea typeface="Calibri"/>
                        <a:cs typeface="Calibri"/>
                        <a:sym typeface="Calibri"/>
                      </a:endParaRPr>
                    </a:p>
                  </a:txBody>
                  <a:tcPr marL="68575" marR="68575" marT="0" marB="0"/>
                </a:tc>
                <a:tc>
                  <a:txBody>
                    <a:bodyPr/>
                    <a:lstStyle/>
                    <a:p>
                      <a:pPr marL="0" lvl="0" indent="0" algn="ctr" rtl="0">
                        <a:spcBef>
                          <a:spcPts val="0"/>
                        </a:spcBef>
                        <a:spcAft>
                          <a:spcPts val="0"/>
                        </a:spcAft>
                        <a:buNone/>
                      </a:pPr>
                      <a:r>
                        <a:rPr lang="en" sz="1000">
                          <a:latin typeface="Calibri"/>
                          <a:ea typeface="Calibri"/>
                          <a:cs typeface="Calibri"/>
                          <a:sym typeface="Calibri"/>
                        </a:rPr>
                        <a:t>0.086</a:t>
                      </a:r>
                      <a:endParaRPr sz="1000">
                        <a:latin typeface="Calibri"/>
                        <a:ea typeface="Calibri"/>
                        <a:cs typeface="Calibri"/>
                        <a:sym typeface="Calibri"/>
                      </a:endParaRPr>
                    </a:p>
                  </a:txBody>
                  <a:tcPr marL="68575" marR="68575" marT="0" marB="0"/>
                </a:tc>
                <a:tc>
                  <a:txBody>
                    <a:bodyPr/>
                    <a:lstStyle/>
                    <a:p>
                      <a:pPr marL="0" lvl="0" indent="0" algn="ctr" rtl="0">
                        <a:spcBef>
                          <a:spcPts val="0"/>
                        </a:spcBef>
                        <a:spcAft>
                          <a:spcPts val="0"/>
                        </a:spcAft>
                        <a:buNone/>
                      </a:pPr>
                      <a:r>
                        <a:rPr lang="en" sz="1000">
                          <a:latin typeface="Calibri"/>
                          <a:ea typeface="Calibri"/>
                          <a:cs typeface="Calibri"/>
                          <a:sym typeface="Calibri"/>
                        </a:rPr>
                        <a:t>0.529</a:t>
                      </a:r>
                      <a:endParaRPr sz="1000">
                        <a:latin typeface="Calibri"/>
                        <a:ea typeface="Calibri"/>
                        <a:cs typeface="Calibri"/>
                        <a:sym typeface="Calibri"/>
                      </a:endParaRPr>
                    </a:p>
                  </a:txBody>
                  <a:tcPr marL="68575" marR="68575" marT="0" marB="0"/>
                </a:tc>
                <a:tc>
                  <a:txBody>
                    <a:bodyPr/>
                    <a:lstStyle/>
                    <a:p>
                      <a:pPr marL="0" lvl="0" indent="0" algn="ctr" rtl="0">
                        <a:spcBef>
                          <a:spcPts val="0"/>
                        </a:spcBef>
                        <a:spcAft>
                          <a:spcPts val="0"/>
                        </a:spcAft>
                        <a:buNone/>
                      </a:pPr>
                      <a:r>
                        <a:rPr lang="en" sz="1000">
                          <a:latin typeface="Calibri"/>
                          <a:ea typeface="Calibri"/>
                          <a:cs typeface="Calibri"/>
                          <a:sym typeface="Calibri"/>
                        </a:rPr>
                        <a:t>0.897</a:t>
                      </a:r>
                      <a:endParaRPr sz="1000">
                        <a:latin typeface="Calibri"/>
                        <a:ea typeface="Calibri"/>
                        <a:cs typeface="Calibri"/>
                        <a:sym typeface="Calibri"/>
                      </a:endParaRPr>
                    </a:p>
                  </a:txBody>
                  <a:tcPr marL="68575" marR="68575" marT="0" marB="0"/>
                </a:tc>
                <a:tc>
                  <a:txBody>
                    <a:bodyPr/>
                    <a:lstStyle/>
                    <a:p>
                      <a:pPr marL="0" lvl="0" indent="0" algn="ctr" rtl="0">
                        <a:spcBef>
                          <a:spcPts val="0"/>
                        </a:spcBef>
                        <a:spcAft>
                          <a:spcPts val="0"/>
                        </a:spcAft>
                        <a:buNone/>
                      </a:pPr>
                      <a:r>
                        <a:rPr lang="en" sz="1000">
                          <a:latin typeface="Calibri"/>
                          <a:ea typeface="Calibri"/>
                          <a:cs typeface="Calibri"/>
                          <a:sym typeface="Calibri"/>
                        </a:rPr>
                        <a:t>0.985</a:t>
                      </a:r>
                      <a:endParaRPr sz="1000">
                        <a:latin typeface="Calibri"/>
                        <a:ea typeface="Calibri"/>
                        <a:cs typeface="Calibri"/>
                        <a:sym typeface="Calibri"/>
                      </a:endParaRPr>
                    </a:p>
                  </a:txBody>
                  <a:tcPr marL="68575" marR="68575" marT="0" marB="0"/>
                </a:tc>
                <a:tc>
                  <a:txBody>
                    <a:bodyPr/>
                    <a:lstStyle/>
                    <a:p>
                      <a:pPr marL="0" lvl="0" indent="0" algn="ctr" rtl="0">
                        <a:spcBef>
                          <a:spcPts val="0"/>
                        </a:spcBef>
                        <a:spcAft>
                          <a:spcPts val="0"/>
                        </a:spcAft>
                        <a:buNone/>
                      </a:pPr>
                      <a:r>
                        <a:rPr lang="en" sz="1000">
                          <a:latin typeface="Calibri"/>
                          <a:ea typeface="Calibri"/>
                          <a:cs typeface="Calibri"/>
                          <a:sym typeface="Calibri"/>
                        </a:rPr>
                        <a:t>0.698</a:t>
                      </a:r>
                      <a:endParaRPr sz="1000">
                        <a:latin typeface="Calibri"/>
                        <a:ea typeface="Calibri"/>
                        <a:cs typeface="Calibri"/>
                        <a:sym typeface="Calibri"/>
                      </a:endParaRPr>
                    </a:p>
                  </a:txBody>
                  <a:tcPr marL="68575" marR="68575" marT="0" marB="0"/>
                </a:tc>
                <a:tc>
                  <a:txBody>
                    <a:bodyPr/>
                    <a:lstStyle/>
                    <a:p>
                      <a:pPr marL="0" lvl="0" indent="0" algn="ctr" rtl="0">
                        <a:spcBef>
                          <a:spcPts val="0"/>
                        </a:spcBef>
                        <a:spcAft>
                          <a:spcPts val="0"/>
                        </a:spcAft>
                        <a:buNone/>
                      </a:pPr>
                      <a:r>
                        <a:rPr lang="en" sz="1000">
                          <a:latin typeface="Calibri"/>
                          <a:ea typeface="Calibri"/>
                          <a:cs typeface="Calibri"/>
                          <a:sym typeface="Calibri"/>
                        </a:rPr>
                        <a:t>0.546</a:t>
                      </a:r>
                      <a:endParaRPr sz="1000">
                        <a:latin typeface="Calibri"/>
                        <a:ea typeface="Calibri"/>
                        <a:cs typeface="Calibri"/>
                        <a:sym typeface="Calibri"/>
                      </a:endParaRPr>
                    </a:p>
                  </a:txBody>
                  <a:tcPr marL="68575" marR="68575" marT="0" marB="0"/>
                </a:tc>
                <a:extLst>
                  <a:ext uri="{0D108BD9-81ED-4DB2-BD59-A6C34878D82A}">
                    <a16:rowId xmlns:a16="http://schemas.microsoft.com/office/drawing/2014/main" val="10011"/>
                  </a:ext>
                </a:extLst>
              </a:tr>
              <a:tr h="189650">
                <a:tc>
                  <a:txBody>
                    <a:bodyPr/>
                    <a:lstStyle/>
                    <a:p>
                      <a:pPr marL="0" lvl="0" indent="0" algn="ctr" rtl="0">
                        <a:spcBef>
                          <a:spcPts val="0"/>
                        </a:spcBef>
                        <a:spcAft>
                          <a:spcPts val="0"/>
                        </a:spcAft>
                        <a:buNone/>
                      </a:pPr>
                      <a:r>
                        <a:rPr lang="en" sz="1200" b="1">
                          <a:latin typeface="Calibri"/>
                          <a:ea typeface="Calibri"/>
                          <a:cs typeface="Calibri"/>
                          <a:sym typeface="Calibri"/>
                        </a:rPr>
                        <a:t>Bi-GRU</a:t>
                      </a:r>
                      <a:endParaRPr sz="1200" b="1">
                        <a:latin typeface="Calibri"/>
                        <a:ea typeface="Calibri"/>
                        <a:cs typeface="Calibri"/>
                        <a:sym typeface="Calibri"/>
                      </a:endParaRPr>
                    </a:p>
                  </a:txBody>
                  <a:tcPr marL="68575" marR="68575" marT="0" marB="0"/>
                </a:tc>
                <a:tc>
                  <a:txBody>
                    <a:bodyPr/>
                    <a:lstStyle/>
                    <a:p>
                      <a:pPr marL="0" lvl="0" indent="0" algn="ctr" rtl="0">
                        <a:spcBef>
                          <a:spcPts val="0"/>
                        </a:spcBef>
                        <a:spcAft>
                          <a:spcPts val="0"/>
                        </a:spcAft>
                        <a:buNone/>
                      </a:pPr>
                      <a:r>
                        <a:rPr lang="en" sz="1000">
                          <a:latin typeface="Calibri"/>
                          <a:ea typeface="Calibri"/>
                          <a:cs typeface="Calibri"/>
                          <a:sym typeface="Calibri"/>
                        </a:rPr>
                        <a:t>0.028</a:t>
                      </a:r>
                      <a:endParaRPr sz="1000">
                        <a:latin typeface="Calibri"/>
                        <a:ea typeface="Calibri"/>
                        <a:cs typeface="Calibri"/>
                        <a:sym typeface="Calibri"/>
                      </a:endParaRPr>
                    </a:p>
                  </a:txBody>
                  <a:tcPr marL="68575" marR="68575" marT="0" marB="0"/>
                </a:tc>
                <a:tc>
                  <a:txBody>
                    <a:bodyPr/>
                    <a:lstStyle/>
                    <a:p>
                      <a:pPr marL="0" lvl="0" indent="0" algn="ctr" rtl="0">
                        <a:spcBef>
                          <a:spcPts val="0"/>
                        </a:spcBef>
                        <a:spcAft>
                          <a:spcPts val="0"/>
                        </a:spcAft>
                        <a:buNone/>
                      </a:pPr>
                      <a:r>
                        <a:rPr lang="en" sz="1000">
                          <a:latin typeface="Calibri"/>
                          <a:ea typeface="Calibri"/>
                          <a:cs typeface="Calibri"/>
                          <a:sym typeface="Calibri"/>
                        </a:rPr>
                        <a:t>0.279</a:t>
                      </a:r>
                      <a:endParaRPr sz="1000">
                        <a:latin typeface="Calibri"/>
                        <a:ea typeface="Calibri"/>
                        <a:cs typeface="Calibri"/>
                        <a:sym typeface="Calibri"/>
                      </a:endParaRPr>
                    </a:p>
                  </a:txBody>
                  <a:tcPr marL="68575" marR="68575" marT="0" marB="0"/>
                </a:tc>
                <a:tc>
                  <a:txBody>
                    <a:bodyPr/>
                    <a:lstStyle/>
                    <a:p>
                      <a:pPr marL="0" lvl="0" indent="0" algn="ctr" rtl="0">
                        <a:spcBef>
                          <a:spcPts val="0"/>
                        </a:spcBef>
                        <a:spcAft>
                          <a:spcPts val="0"/>
                        </a:spcAft>
                        <a:buNone/>
                      </a:pPr>
                      <a:r>
                        <a:rPr lang="en" sz="1000">
                          <a:latin typeface="Calibri"/>
                          <a:ea typeface="Calibri"/>
                          <a:cs typeface="Calibri"/>
                          <a:sym typeface="Calibri"/>
                        </a:rPr>
                        <a:t>0.057 </a:t>
                      </a:r>
                      <a:endParaRPr sz="1000">
                        <a:latin typeface="Calibri"/>
                        <a:ea typeface="Calibri"/>
                        <a:cs typeface="Calibri"/>
                        <a:sym typeface="Calibri"/>
                      </a:endParaRPr>
                    </a:p>
                  </a:txBody>
                  <a:tcPr marL="68575" marR="68575" marT="0" marB="0"/>
                </a:tc>
                <a:tc>
                  <a:txBody>
                    <a:bodyPr/>
                    <a:lstStyle/>
                    <a:p>
                      <a:pPr marL="0" lvl="0" indent="0" algn="ctr" rtl="0">
                        <a:spcBef>
                          <a:spcPts val="0"/>
                        </a:spcBef>
                        <a:spcAft>
                          <a:spcPts val="0"/>
                        </a:spcAft>
                        <a:buNone/>
                      </a:pPr>
                      <a:r>
                        <a:rPr lang="en" sz="1000">
                          <a:latin typeface="Calibri"/>
                          <a:ea typeface="Calibri"/>
                          <a:cs typeface="Calibri"/>
                          <a:sym typeface="Calibri"/>
                        </a:rPr>
                        <a:t>0.584</a:t>
                      </a:r>
                      <a:endParaRPr sz="1000">
                        <a:latin typeface="Calibri"/>
                        <a:ea typeface="Calibri"/>
                        <a:cs typeface="Calibri"/>
                        <a:sym typeface="Calibri"/>
                      </a:endParaRPr>
                    </a:p>
                  </a:txBody>
                  <a:tcPr marL="68575" marR="68575" marT="0" marB="0"/>
                </a:tc>
                <a:tc>
                  <a:txBody>
                    <a:bodyPr/>
                    <a:lstStyle/>
                    <a:p>
                      <a:pPr marL="0" lvl="0" indent="0" algn="ctr" rtl="0">
                        <a:spcBef>
                          <a:spcPts val="0"/>
                        </a:spcBef>
                        <a:spcAft>
                          <a:spcPts val="0"/>
                        </a:spcAft>
                        <a:buNone/>
                      </a:pPr>
                      <a:r>
                        <a:rPr lang="en" sz="1000">
                          <a:latin typeface="Calibri"/>
                          <a:ea typeface="Calibri"/>
                          <a:cs typeface="Calibri"/>
                          <a:sym typeface="Calibri"/>
                        </a:rPr>
                        <a:t>0.038</a:t>
                      </a:r>
                      <a:endParaRPr sz="1000">
                        <a:latin typeface="Calibri"/>
                        <a:ea typeface="Calibri"/>
                        <a:cs typeface="Calibri"/>
                        <a:sym typeface="Calibri"/>
                      </a:endParaRPr>
                    </a:p>
                  </a:txBody>
                  <a:tcPr marL="68575" marR="68575" marT="0" marB="0"/>
                </a:tc>
                <a:tc>
                  <a:txBody>
                    <a:bodyPr/>
                    <a:lstStyle/>
                    <a:p>
                      <a:pPr marL="0" lvl="0" indent="0" algn="ctr" rtl="0">
                        <a:spcBef>
                          <a:spcPts val="0"/>
                        </a:spcBef>
                        <a:spcAft>
                          <a:spcPts val="0"/>
                        </a:spcAft>
                        <a:buNone/>
                      </a:pPr>
                      <a:r>
                        <a:rPr lang="en" sz="1000">
                          <a:latin typeface="Calibri"/>
                          <a:ea typeface="Calibri"/>
                          <a:cs typeface="Calibri"/>
                          <a:sym typeface="Calibri"/>
                        </a:rPr>
                        <a:t>0.349</a:t>
                      </a:r>
                      <a:endParaRPr sz="1000">
                        <a:latin typeface="Calibri"/>
                        <a:ea typeface="Calibri"/>
                        <a:cs typeface="Calibri"/>
                        <a:sym typeface="Calibri"/>
                      </a:endParaRPr>
                    </a:p>
                  </a:txBody>
                  <a:tcPr marL="68575" marR="68575" marT="0" marB="0"/>
                </a:tc>
                <a:tc>
                  <a:txBody>
                    <a:bodyPr/>
                    <a:lstStyle/>
                    <a:p>
                      <a:pPr marL="0" lvl="0" indent="0" algn="ctr" rtl="0">
                        <a:spcBef>
                          <a:spcPts val="0"/>
                        </a:spcBef>
                        <a:spcAft>
                          <a:spcPts val="0"/>
                        </a:spcAft>
                        <a:buNone/>
                      </a:pPr>
                      <a:r>
                        <a:rPr lang="en" sz="1000">
                          <a:latin typeface="Calibri"/>
                          <a:ea typeface="Calibri"/>
                          <a:cs typeface="Calibri"/>
                          <a:sym typeface="Calibri"/>
                        </a:rPr>
                        <a:t>0.045</a:t>
                      </a:r>
                      <a:endParaRPr sz="1000">
                        <a:latin typeface="Calibri"/>
                        <a:ea typeface="Calibri"/>
                        <a:cs typeface="Calibri"/>
                        <a:sym typeface="Calibri"/>
                      </a:endParaRPr>
                    </a:p>
                  </a:txBody>
                  <a:tcPr marL="68575" marR="68575" marT="0" marB="0"/>
                </a:tc>
                <a:tc>
                  <a:txBody>
                    <a:bodyPr/>
                    <a:lstStyle/>
                    <a:p>
                      <a:pPr marL="0" lvl="0" indent="0" algn="ctr" rtl="0">
                        <a:spcBef>
                          <a:spcPts val="0"/>
                        </a:spcBef>
                        <a:spcAft>
                          <a:spcPts val="0"/>
                        </a:spcAft>
                        <a:buNone/>
                      </a:pPr>
                      <a:r>
                        <a:rPr lang="en" sz="1000">
                          <a:latin typeface="Calibri"/>
                          <a:ea typeface="Calibri"/>
                          <a:cs typeface="Calibri"/>
                          <a:sym typeface="Calibri"/>
                        </a:rPr>
                        <a:t>0.436</a:t>
                      </a:r>
                      <a:endParaRPr sz="1000">
                        <a:latin typeface="Calibri"/>
                        <a:ea typeface="Calibri"/>
                        <a:cs typeface="Calibri"/>
                        <a:sym typeface="Calibri"/>
                      </a:endParaRPr>
                    </a:p>
                  </a:txBody>
                  <a:tcPr marL="68575" marR="68575" marT="0" marB="0"/>
                </a:tc>
                <a:tc>
                  <a:txBody>
                    <a:bodyPr/>
                    <a:lstStyle/>
                    <a:p>
                      <a:pPr marL="0" lvl="0" indent="0" algn="ctr" rtl="0">
                        <a:spcBef>
                          <a:spcPts val="0"/>
                        </a:spcBef>
                        <a:spcAft>
                          <a:spcPts val="0"/>
                        </a:spcAft>
                        <a:buNone/>
                      </a:pPr>
                      <a:r>
                        <a:rPr lang="en" sz="1000">
                          <a:latin typeface="Calibri"/>
                          <a:ea typeface="Calibri"/>
                          <a:cs typeface="Calibri"/>
                          <a:sym typeface="Calibri"/>
                        </a:rPr>
                        <a:t>0.846</a:t>
                      </a:r>
                      <a:endParaRPr sz="1000">
                        <a:latin typeface="Calibri"/>
                        <a:ea typeface="Calibri"/>
                        <a:cs typeface="Calibri"/>
                        <a:sym typeface="Calibri"/>
                      </a:endParaRPr>
                    </a:p>
                  </a:txBody>
                  <a:tcPr marL="68575" marR="68575" marT="0" marB="0"/>
                </a:tc>
                <a:tc>
                  <a:txBody>
                    <a:bodyPr/>
                    <a:lstStyle/>
                    <a:p>
                      <a:pPr marL="0" lvl="0" indent="0" algn="ctr" rtl="0">
                        <a:spcBef>
                          <a:spcPts val="0"/>
                        </a:spcBef>
                        <a:spcAft>
                          <a:spcPts val="0"/>
                        </a:spcAft>
                        <a:buNone/>
                      </a:pPr>
                      <a:r>
                        <a:rPr lang="en" sz="1000">
                          <a:latin typeface="Calibri"/>
                          <a:ea typeface="Calibri"/>
                          <a:cs typeface="Calibri"/>
                          <a:sym typeface="Calibri"/>
                        </a:rPr>
                        <a:t>0.975</a:t>
                      </a:r>
                      <a:endParaRPr sz="1000">
                        <a:latin typeface="Calibri"/>
                        <a:ea typeface="Calibri"/>
                        <a:cs typeface="Calibri"/>
                        <a:sym typeface="Calibri"/>
                      </a:endParaRPr>
                    </a:p>
                  </a:txBody>
                  <a:tcPr marL="68575" marR="68575" marT="0" marB="0"/>
                </a:tc>
                <a:tc>
                  <a:txBody>
                    <a:bodyPr/>
                    <a:lstStyle/>
                    <a:p>
                      <a:pPr marL="0" lvl="0" indent="0" algn="ctr" rtl="0">
                        <a:spcBef>
                          <a:spcPts val="0"/>
                        </a:spcBef>
                        <a:spcAft>
                          <a:spcPts val="0"/>
                        </a:spcAft>
                        <a:buNone/>
                      </a:pPr>
                      <a:r>
                        <a:rPr lang="en" sz="1000">
                          <a:latin typeface="Calibri"/>
                          <a:ea typeface="Calibri"/>
                          <a:cs typeface="Calibri"/>
                          <a:sym typeface="Calibri"/>
                        </a:rPr>
                        <a:t>0.619</a:t>
                      </a:r>
                      <a:endParaRPr sz="1000">
                        <a:latin typeface="Calibri"/>
                        <a:ea typeface="Calibri"/>
                        <a:cs typeface="Calibri"/>
                        <a:sym typeface="Calibri"/>
                      </a:endParaRPr>
                    </a:p>
                  </a:txBody>
                  <a:tcPr marL="68575" marR="68575" marT="0" marB="0"/>
                </a:tc>
                <a:tc>
                  <a:txBody>
                    <a:bodyPr/>
                    <a:lstStyle/>
                    <a:p>
                      <a:pPr marL="0" lvl="0" indent="0" algn="ctr" rtl="0">
                        <a:spcBef>
                          <a:spcPts val="0"/>
                        </a:spcBef>
                        <a:spcAft>
                          <a:spcPts val="0"/>
                        </a:spcAft>
                        <a:buNone/>
                      </a:pPr>
                      <a:r>
                        <a:rPr lang="en" sz="1000">
                          <a:latin typeface="Calibri"/>
                          <a:ea typeface="Calibri"/>
                          <a:cs typeface="Calibri"/>
                          <a:sym typeface="Calibri"/>
                        </a:rPr>
                        <a:t>0.469</a:t>
                      </a:r>
                      <a:endParaRPr sz="1000">
                        <a:latin typeface="Calibri"/>
                        <a:ea typeface="Calibri"/>
                        <a:cs typeface="Calibri"/>
                        <a:sym typeface="Calibri"/>
                      </a:endParaRPr>
                    </a:p>
                  </a:txBody>
                  <a:tcPr marL="68575" marR="68575" marT="0" marB="0"/>
                </a:tc>
                <a:extLst>
                  <a:ext uri="{0D108BD9-81ED-4DB2-BD59-A6C34878D82A}">
                    <a16:rowId xmlns:a16="http://schemas.microsoft.com/office/drawing/2014/main" val="10012"/>
                  </a:ext>
                </a:extLst>
              </a:tr>
              <a:tr h="189650">
                <a:tc>
                  <a:txBody>
                    <a:bodyPr/>
                    <a:lstStyle/>
                    <a:p>
                      <a:pPr marL="0" lvl="0" indent="0" algn="ctr" rtl="0">
                        <a:spcBef>
                          <a:spcPts val="0"/>
                        </a:spcBef>
                        <a:spcAft>
                          <a:spcPts val="0"/>
                        </a:spcAft>
                        <a:buNone/>
                      </a:pPr>
                      <a:r>
                        <a:rPr lang="en" sz="1200" b="1">
                          <a:latin typeface="Calibri"/>
                          <a:ea typeface="Calibri"/>
                          <a:cs typeface="Calibri"/>
                          <a:sym typeface="Calibri"/>
                        </a:rPr>
                        <a:t>CNN</a:t>
                      </a:r>
                      <a:endParaRPr sz="1200" b="1">
                        <a:latin typeface="Calibri"/>
                        <a:ea typeface="Calibri"/>
                        <a:cs typeface="Calibri"/>
                        <a:sym typeface="Calibri"/>
                      </a:endParaRPr>
                    </a:p>
                  </a:txBody>
                  <a:tcPr marL="68575" marR="68575" marT="0" marB="0"/>
                </a:tc>
                <a:tc>
                  <a:txBody>
                    <a:bodyPr/>
                    <a:lstStyle/>
                    <a:p>
                      <a:pPr marL="0" lvl="0" indent="0" algn="ctr" rtl="0">
                        <a:spcBef>
                          <a:spcPts val="0"/>
                        </a:spcBef>
                        <a:spcAft>
                          <a:spcPts val="0"/>
                        </a:spcAft>
                        <a:buNone/>
                      </a:pPr>
                      <a:r>
                        <a:rPr lang="en" sz="1000">
                          <a:latin typeface="Calibri"/>
                          <a:ea typeface="Calibri"/>
                          <a:cs typeface="Calibri"/>
                          <a:sym typeface="Calibri"/>
                        </a:rPr>
                        <a:t>0.024</a:t>
                      </a:r>
                      <a:endParaRPr sz="1000">
                        <a:latin typeface="Calibri"/>
                        <a:ea typeface="Calibri"/>
                        <a:cs typeface="Calibri"/>
                        <a:sym typeface="Calibri"/>
                      </a:endParaRPr>
                    </a:p>
                  </a:txBody>
                  <a:tcPr marL="68575" marR="68575" marT="0" marB="0"/>
                </a:tc>
                <a:tc>
                  <a:txBody>
                    <a:bodyPr/>
                    <a:lstStyle/>
                    <a:p>
                      <a:pPr marL="0" lvl="0" indent="0" algn="ctr" rtl="0">
                        <a:spcBef>
                          <a:spcPts val="0"/>
                        </a:spcBef>
                        <a:spcAft>
                          <a:spcPts val="0"/>
                        </a:spcAft>
                        <a:buNone/>
                      </a:pPr>
                      <a:r>
                        <a:rPr lang="en" sz="1000">
                          <a:latin typeface="Calibri"/>
                          <a:ea typeface="Calibri"/>
                          <a:cs typeface="Calibri"/>
                          <a:sym typeface="Calibri"/>
                        </a:rPr>
                        <a:t>0.271</a:t>
                      </a:r>
                      <a:endParaRPr sz="1000">
                        <a:latin typeface="Calibri"/>
                        <a:ea typeface="Calibri"/>
                        <a:cs typeface="Calibri"/>
                        <a:sym typeface="Calibri"/>
                      </a:endParaRPr>
                    </a:p>
                  </a:txBody>
                  <a:tcPr marL="68575" marR="68575" marT="0" marB="0"/>
                </a:tc>
                <a:tc>
                  <a:txBody>
                    <a:bodyPr/>
                    <a:lstStyle/>
                    <a:p>
                      <a:pPr marL="0" lvl="0" indent="0" algn="ctr" rtl="0">
                        <a:spcBef>
                          <a:spcPts val="0"/>
                        </a:spcBef>
                        <a:spcAft>
                          <a:spcPts val="0"/>
                        </a:spcAft>
                        <a:buNone/>
                      </a:pPr>
                      <a:r>
                        <a:rPr lang="en" sz="1000">
                          <a:latin typeface="Calibri"/>
                          <a:ea typeface="Calibri"/>
                          <a:cs typeface="Calibri"/>
                          <a:sym typeface="Calibri"/>
                        </a:rPr>
                        <a:t>0.049</a:t>
                      </a:r>
                      <a:endParaRPr sz="1000">
                        <a:latin typeface="Calibri"/>
                        <a:ea typeface="Calibri"/>
                        <a:cs typeface="Calibri"/>
                        <a:sym typeface="Calibri"/>
                      </a:endParaRPr>
                    </a:p>
                  </a:txBody>
                  <a:tcPr marL="68575" marR="68575" marT="0" marB="0"/>
                </a:tc>
                <a:tc>
                  <a:txBody>
                    <a:bodyPr/>
                    <a:lstStyle/>
                    <a:p>
                      <a:pPr marL="0" lvl="0" indent="0" algn="ctr" rtl="0">
                        <a:spcBef>
                          <a:spcPts val="0"/>
                        </a:spcBef>
                        <a:spcAft>
                          <a:spcPts val="0"/>
                        </a:spcAft>
                        <a:buNone/>
                      </a:pPr>
                      <a:r>
                        <a:rPr lang="en" sz="1000">
                          <a:latin typeface="Calibri"/>
                          <a:ea typeface="Calibri"/>
                          <a:cs typeface="Calibri"/>
                          <a:sym typeface="Calibri"/>
                        </a:rPr>
                        <a:t>0.550</a:t>
                      </a:r>
                      <a:endParaRPr sz="1000">
                        <a:latin typeface="Calibri"/>
                        <a:ea typeface="Calibri"/>
                        <a:cs typeface="Calibri"/>
                        <a:sym typeface="Calibri"/>
                      </a:endParaRPr>
                    </a:p>
                  </a:txBody>
                  <a:tcPr marL="68575" marR="68575" marT="0" marB="0"/>
                </a:tc>
                <a:tc>
                  <a:txBody>
                    <a:bodyPr/>
                    <a:lstStyle/>
                    <a:p>
                      <a:pPr marL="0" lvl="0" indent="0" algn="ctr" rtl="0">
                        <a:spcBef>
                          <a:spcPts val="0"/>
                        </a:spcBef>
                        <a:spcAft>
                          <a:spcPts val="0"/>
                        </a:spcAft>
                        <a:buNone/>
                      </a:pPr>
                      <a:r>
                        <a:rPr lang="en" sz="1000">
                          <a:latin typeface="Calibri"/>
                          <a:ea typeface="Calibri"/>
                          <a:cs typeface="Calibri"/>
                          <a:sym typeface="Calibri"/>
                        </a:rPr>
                        <a:t>0.035</a:t>
                      </a:r>
                      <a:endParaRPr sz="1000">
                        <a:latin typeface="Calibri"/>
                        <a:ea typeface="Calibri"/>
                        <a:cs typeface="Calibri"/>
                        <a:sym typeface="Calibri"/>
                      </a:endParaRPr>
                    </a:p>
                  </a:txBody>
                  <a:tcPr marL="68575" marR="68575" marT="0" marB="0"/>
                </a:tc>
                <a:tc>
                  <a:txBody>
                    <a:bodyPr/>
                    <a:lstStyle/>
                    <a:p>
                      <a:pPr marL="0" lvl="0" indent="0" algn="ctr" rtl="0">
                        <a:spcBef>
                          <a:spcPts val="0"/>
                        </a:spcBef>
                        <a:spcAft>
                          <a:spcPts val="0"/>
                        </a:spcAft>
                        <a:buNone/>
                      </a:pPr>
                      <a:r>
                        <a:rPr lang="en" sz="1000">
                          <a:latin typeface="Calibri"/>
                          <a:ea typeface="Calibri"/>
                          <a:cs typeface="Calibri"/>
                          <a:sym typeface="Calibri"/>
                        </a:rPr>
                        <a:t>0.348</a:t>
                      </a:r>
                      <a:endParaRPr sz="1000">
                        <a:latin typeface="Calibri"/>
                        <a:ea typeface="Calibri"/>
                        <a:cs typeface="Calibri"/>
                        <a:sym typeface="Calibri"/>
                      </a:endParaRPr>
                    </a:p>
                  </a:txBody>
                  <a:tcPr marL="68575" marR="68575" marT="0" marB="0"/>
                </a:tc>
                <a:tc>
                  <a:txBody>
                    <a:bodyPr/>
                    <a:lstStyle/>
                    <a:p>
                      <a:pPr marL="0" lvl="0" indent="0" algn="ctr" rtl="0">
                        <a:spcBef>
                          <a:spcPts val="0"/>
                        </a:spcBef>
                        <a:spcAft>
                          <a:spcPts val="0"/>
                        </a:spcAft>
                        <a:buNone/>
                      </a:pPr>
                      <a:r>
                        <a:rPr lang="en" sz="1000">
                          <a:latin typeface="Calibri"/>
                          <a:ea typeface="Calibri"/>
                          <a:cs typeface="Calibri"/>
                          <a:sym typeface="Calibri"/>
                        </a:rPr>
                        <a:t>0.040</a:t>
                      </a:r>
                      <a:endParaRPr sz="1000">
                        <a:latin typeface="Calibri"/>
                        <a:ea typeface="Calibri"/>
                        <a:cs typeface="Calibri"/>
                        <a:sym typeface="Calibri"/>
                      </a:endParaRPr>
                    </a:p>
                  </a:txBody>
                  <a:tcPr marL="68575" marR="68575" marT="0" marB="0"/>
                </a:tc>
                <a:tc>
                  <a:txBody>
                    <a:bodyPr/>
                    <a:lstStyle/>
                    <a:p>
                      <a:pPr marL="0" lvl="0" indent="0" algn="ctr" rtl="0">
                        <a:spcBef>
                          <a:spcPts val="0"/>
                        </a:spcBef>
                        <a:spcAft>
                          <a:spcPts val="0"/>
                        </a:spcAft>
                        <a:buNone/>
                      </a:pPr>
                      <a:r>
                        <a:rPr lang="en" sz="1000">
                          <a:latin typeface="Calibri"/>
                          <a:ea typeface="Calibri"/>
                          <a:cs typeface="Calibri"/>
                          <a:sym typeface="Calibri"/>
                        </a:rPr>
                        <a:t>0.426</a:t>
                      </a:r>
                      <a:endParaRPr sz="1000">
                        <a:latin typeface="Calibri"/>
                        <a:ea typeface="Calibri"/>
                        <a:cs typeface="Calibri"/>
                        <a:sym typeface="Calibri"/>
                      </a:endParaRPr>
                    </a:p>
                  </a:txBody>
                  <a:tcPr marL="68575" marR="68575" marT="0" marB="0"/>
                </a:tc>
                <a:tc>
                  <a:txBody>
                    <a:bodyPr/>
                    <a:lstStyle/>
                    <a:p>
                      <a:pPr marL="0" lvl="0" indent="0" algn="ctr" rtl="0">
                        <a:spcBef>
                          <a:spcPts val="0"/>
                        </a:spcBef>
                        <a:spcAft>
                          <a:spcPts val="0"/>
                        </a:spcAft>
                        <a:buNone/>
                      </a:pPr>
                      <a:r>
                        <a:rPr lang="en" sz="1000">
                          <a:latin typeface="Calibri"/>
                          <a:ea typeface="Calibri"/>
                          <a:cs typeface="Calibri"/>
                          <a:sym typeface="Calibri"/>
                        </a:rPr>
                        <a:t>0.814</a:t>
                      </a:r>
                      <a:endParaRPr sz="1000">
                        <a:latin typeface="Calibri"/>
                        <a:ea typeface="Calibri"/>
                        <a:cs typeface="Calibri"/>
                        <a:sym typeface="Calibri"/>
                      </a:endParaRPr>
                    </a:p>
                  </a:txBody>
                  <a:tcPr marL="68575" marR="68575" marT="0" marB="0"/>
                </a:tc>
                <a:tc>
                  <a:txBody>
                    <a:bodyPr/>
                    <a:lstStyle/>
                    <a:p>
                      <a:pPr marL="0" lvl="0" indent="0" algn="ctr" rtl="0">
                        <a:spcBef>
                          <a:spcPts val="0"/>
                        </a:spcBef>
                        <a:spcAft>
                          <a:spcPts val="0"/>
                        </a:spcAft>
                        <a:buNone/>
                      </a:pPr>
                      <a:r>
                        <a:rPr lang="en" sz="1000">
                          <a:latin typeface="Calibri"/>
                          <a:ea typeface="Calibri"/>
                          <a:cs typeface="Calibri"/>
                          <a:sym typeface="Calibri"/>
                        </a:rPr>
                        <a:t>0.970</a:t>
                      </a:r>
                      <a:endParaRPr sz="1000">
                        <a:latin typeface="Calibri"/>
                        <a:ea typeface="Calibri"/>
                        <a:cs typeface="Calibri"/>
                        <a:sym typeface="Calibri"/>
                      </a:endParaRPr>
                    </a:p>
                  </a:txBody>
                  <a:tcPr marL="68575" marR="68575" marT="0" marB="0"/>
                </a:tc>
                <a:tc>
                  <a:txBody>
                    <a:bodyPr/>
                    <a:lstStyle/>
                    <a:p>
                      <a:pPr marL="0" lvl="0" indent="0" algn="ctr" rtl="0">
                        <a:spcBef>
                          <a:spcPts val="0"/>
                        </a:spcBef>
                        <a:spcAft>
                          <a:spcPts val="0"/>
                        </a:spcAft>
                        <a:buNone/>
                      </a:pPr>
                      <a:r>
                        <a:rPr lang="en" sz="1000">
                          <a:latin typeface="Calibri"/>
                          <a:ea typeface="Calibri"/>
                          <a:cs typeface="Calibri"/>
                          <a:sym typeface="Calibri"/>
                        </a:rPr>
                        <a:t>0.594</a:t>
                      </a:r>
                      <a:endParaRPr sz="1000">
                        <a:latin typeface="Calibri"/>
                        <a:ea typeface="Calibri"/>
                        <a:cs typeface="Calibri"/>
                        <a:sym typeface="Calibri"/>
                      </a:endParaRPr>
                    </a:p>
                  </a:txBody>
                  <a:tcPr marL="68575" marR="68575" marT="0" marB="0"/>
                </a:tc>
                <a:tc>
                  <a:txBody>
                    <a:bodyPr/>
                    <a:lstStyle/>
                    <a:p>
                      <a:pPr marL="0" lvl="0" indent="0" algn="ctr" rtl="0">
                        <a:spcBef>
                          <a:spcPts val="0"/>
                        </a:spcBef>
                        <a:spcAft>
                          <a:spcPts val="0"/>
                        </a:spcAft>
                        <a:buNone/>
                      </a:pPr>
                      <a:r>
                        <a:rPr lang="en" sz="1000">
                          <a:latin typeface="Calibri"/>
                          <a:ea typeface="Calibri"/>
                          <a:cs typeface="Calibri"/>
                          <a:sym typeface="Calibri"/>
                        </a:rPr>
                        <a:t>0.454</a:t>
                      </a:r>
                      <a:endParaRPr sz="1000">
                        <a:latin typeface="Calibri"/>
                        <a:ea typeface="Calibri"/>
                        <a:cs typeface="Calibri"/>
                        <a:sym typeface="Calibri"/>
                      </a:endParaRPr>
                    </a:p>
                  </a:txBody>
                  <a:tcPr marL="68575" marR="68575" marT="0" marB="0"/>
                </a:tc>
                <a:extLst>
                  <a:ext uri="{0D108BD9-81ED-4DB2-BD59-A6C34878D82A}">
                    <a16:rowId xmlns:a16="http://schemas.microsoft.com/office/drawing/2014/main" val="10013"/>
                  </a:ext>
                </a:extLst>
              </a:tr>
              <a:tr h="189650">
                <a:tc>
                  <a:txBody>
                    <a:bodyPr/>
                    <a:lstStyle/>
                    <a:p>
                      <a:pPr marL="0" lvl="0" indent="0" algn="ctr" rtl="0">
                        <a:spcBef>
                          <a:spcPts val="0"/>
                        </a:spcBef>
                        <a:spcAft>
                          <a:spcPts val="0"/>
                        </a:spcAft>
                        <a:buNone/>
                      </a:pPr>
                      <a:r>
                        <a:rPr lang="en" sz="1200" b="1">
                          <a:latin typeface="Calibri"/>
                          <a:ea typeface="Calibri"/>
                          <a:cs typeface="Calibri"/>
                          <a:sym typeface="Calibri"/>
                        </a:rPr>
                        <a:t>Clinical Bert</a:t>
                      </a:r>
                      <a:endParaRPr sz="1200" b="1">
                        <a:latin typeface="Calibri"/>
                        <a:ea typeface="Calibri"/>
                        <a:cs typeface="Calibri"/>
                        <a:sym typeface="Calibri"/>
                      </a:endParaRPr>
                    </a:p>
                  </a:txBody>
                  <a:tcPr marL="68575" marR="68575" marT="0" marB="0"/>
                </a:tc>
                <a:tc>
                  <a:txBody>
                    <a:bodyPr/>
                    <a:lstStyle/>
                    <a:p>
                      <a:pPr marL="0" lvl="0" indent="0" algn="ctr" rtl="0">
                        <a:spcBef>
                          <a:spcPts val="0"/>
                        </a:spcBef>
                        <a:spcAft>
                          <a:spcPts val="0"/>
                        </a:spcAft>
                        <a:buNone/>
                      </a:pPr>
                      <a:r>
                        <a:rPr lang="en" sz="1000">
                          <a:latin typeface="Calibri"/>
                          <a:ea typeface="Calibri"/>
                          <a:cs typeface="Calibri"/>
                          <a:sym typeface="Calibri"/>
                        </a:rPr>
                        <a:t>0.001</a:t>
                      </a:r>
                      <a:endParaRPr sz="1000">
                        <a:latin typeface="Calibri"/>
                        <a:ea typeface="Calibri"/>
                        <a:cs typeface="Calibri"/>
                        <a:sym typeface="Calibri"/>
                      </a:endParaRPr>
                    </a:p>
                  </a:txBody>
                  <a:tcPr marL="68575" marR="68575" marT="0" marB="0"/>
                </a:tc>
                <a:tc>
                  <a:txBody>
                    <a:bodyPr/>
                    <a:lstStyle/>
                    <a:p>
                      <a:pPr marL="0" lvl="0" indent="0" algn="ctr" rtl="0">
                        <a:spcBef>
                          <a:spcPts val="0"/>
                        </a:spcBef>
                        <a:spcAft>
                          <a:spcPts val="0"/>
                        </a:spcAft>
                        <a:buNone/>
                      </a:pPr>
                      <a:r>
                        <a:rPr lang="en" sz="1000">
                          <a:latin typeface="Calibri"/>
                          <a:ea typeface="Calibri"/>
                          <a:cs typeface="Calibri"/>
                          <a:sym typeface="Calibri"/>
                        </a:rPr>
                        <a:t>0.050</a:t>
                      </a:r>
                      <a:endParaRPr sz="1000">
                        <a:latin typeface="Calibri"/>
                        <a:ea typeface="Calibri"/>
                        <a:cs typeface="Calibri"/>
                        <a:sym typeface="Calibri"/>
                      </a:endParaRPr>
                    </a:p>
                  </a:txBody>
                  <a:tcPr marL="68575" marR="68575" marT="0" marB="0"/>
                </a:tc>
                <a:tc>
                  <a:txBody>
                    <a:bodyPr/>
                    <a:lstStyle/>
                    <a:p>
                      <a:pPr marL="0" lvl="0" indent="0" algn="ctr" rtl="0">
                        <a:spcBef>
                          <a:spcPts val="0"/>
                        </a:spcBef>
                        <a:spcAft>
                          <a:spcPts val="0"/>
                        </a:spcAft>
                        <a:buNone/>
                      </a:pPr>
                      <a:r>
                        <a:rPr lang="en" sz="1000">
                          <a:latin typeface="Calibri"/>
                          <a:ea typeface="Calibri"/>
                          <a:cs typeface="Calibri"/>
                          <a:sym typeface="Calibri"/>
                        </a:rPr>
                        <a:t>0.001</a:t>
                      </a:r>
                      <a:endParaRPr sz="1000">
                        <a:latin typeface="Calibri"/>
                        <a:ea typeface="Calibri"/>
                        <a:cs typeface="Calibri"/>
                        <a:sym typeface="Calibri"/>
                      </a:endParaRPr>
                    </a:p>
                  </a:txBody>
                  <a:tcPr marL="68575" marR="68575" marT="0" marB="0"/>
                </a:tc>
                <a:tc>
                  <a:txBody>
                    <a:bodyPr/>
                    <a:lstStyle/>
                    <a:p>
                      <a:pPr marL="0" lvl="0" indent="0" algn="ctr" rtl="0">
                        <a:spcBef>
                          <a:spcPts val="0"/>
                        </a:spcBef>
                        <a:spcAft>
                          <a:spcPts val="0"/>
                        </a:spcAft>
                        <a:buNone/>
                      </a:pPr>
                      <a:r>
                        <a:rPr lang="en" sz="1000">
                          <a:latin typeface="Calibri"/>
                          <a:ea typeface="Calibri"/>
                          <a:cs typeface="Calibri"/>
                          <a:sym typeface="Calibri"/>
                        </a:rPr>
                        <a:t>0.052</a:t>
                      </a:r>
                      <a:endParaRPr sz="1000">
                        <a:latin typeface="Calibri"/>
                        <a:ea typeface="Calibri"/>
                        <a:cs typeface="Calibri"/>
                        <a:sym typeface="Calibri"/>
                      </a:endParaRPr>
                    </a:p>
                  </a:txBody>
                  <a:tcPr marL="68575" marR="68575" marT="0" marB="0"/>
                </a:tc>
                <a:tc>
                  <a:txBody>
                    <a:bodyPr/>
                    <a:lstStyle/>
                    <a:p>
                      <a:pPr marL="0" lvl="0" indent="0" algn="ctr" rtl="0">
                        <a:spcBef>
                          <a:spcPts val="0"/>
                        </a:spcBef>
                        <a:spcAft>
                          <a:spcPts val="0"/>
                        </a:spcAft>
                        <a:buNone/>
                      </a:pPr>
                      <a:r>
                        <a:rPr lang="en" sz="1000">
                          <a:latin typeface="Calibri"/>
                          <a:ea typeface="Calibri"/>
                          <a:cs typeface="Calibri"/>
                          <a:sym typeface="Calibri"/>
                        </a:rPr>
                        <a:t>0.02</a:t>
                      </a:r>
                      <a:endParaRPr sz="1000">
                        <a:latin typeface="Calibri"/>
                        <a:ea typeface="Calibri"/>
                        <a:cs typeface="Calibri"/>
                        <a:sym typeface="Calibri"/>
                      </a:endParaRPr>
                    </a:p>
                  </a:txBody>
                  <a:tcPr marL="68575" marR="68575" marT="0" marB="0"/>
                </a:tc>
                <a:tc>
                  <a:txBody>
                    <a:bodyPr/>
                    <a:lstStyle/>
                    <a:p>
                      <a:pPr marL="0" lvl="0" indent="0" algn="ctr" rtl="0">
                        <a:spcBef>
                          <a:spcPts val="0"/>
                        </a:spcBef>
                        <a:spcAft>
                          <a:spcPts val="0"/>
                        </a:spcAft>
                        <a:buNone/>
                      </a:pPr>
                      <a:r>
                        <a:rPr lang="en" sz="1000">
                          <a:latin typeface="Calibri"/>
                          <a:ea typeface="Calibri"/>
                          <a:cs typeface="Calibri"/>
                          <a:sym typeface="Calibri"/>
                        </a:rPr>
                        <a:t>0.54</a:t>
                      </a:r>
                      <a:endParaRPr sz="1000">
                        <a:latin typeface="Calibri"/>
                        <a:ea typeface="Calibri"/>
                        <a:cs typeface="Calibri"/>
                        <a:sym typeface="Calibri"/>
                      </a:endParaRPr>
                    </a:p>
                  </a:txBody>
                  <a:tcPr marL="68575" marR="68575" marT="0" marB="0"/>
                </a:tc>
                <a:tc>
                  <a:txBody>
                    <a:bodyPr/>
                    <a:lstStyle/>
                    <a:p>
                      <a:pPr marL="0" lvl="0" indent="0" algn="ctr" rtl="0">
                        <a:spcBef>
                          <a:spcPts val="0"/>
                        </a:spcBef>
                        <a:spcAft>
                          <a:spcPts val="0"/>
                        </a:spcAft>
                        <a:buNone/>
                      </a:pPr>
                      <a:r>
                        <a:rPr lang="en" sz="1000">
                          <a:latin typeface="Calibri"/>
                          <a:ea typeface="Calibri"/>
                          <a:cs typeface="Calibri"/>
                          <a:sym typeface="Calibri"/>
                        </a:rPr>
                        <a:t>0.002</a:t>
                      </a:r>
                      <a:endParaRPr sz="1000">
                        <a:latin typeface="Calibri"/>
                        <a:ea typeface="Calibri"/>
                        <a:cs typeface="Calibri"/>
                        <a:sym typeface="Calibri"/>
                      </a:endParaRPr>
                    </a:p>
                  </a:txBody>
                  <a:tcPr marL="68575" marR="68575" marT="0" marB="0"/>
                </a:tc>
                <a:tc>
                  <a:txBody>
                    <a:bodyPr/>
                    <a:lstStyle/>
                    <a:p>
                      <a:pPr marL="0" lvl="0" indent="0" algn="ctr" rtl="0">
                        <a:spcBef>
                          <a:spcPts val="0"/>
                        </a:spcBef>
                        <a:spcAft>
                          <a:spcPts val="0"/>
                        </a:spcAft>
                        <a:buNone/>
                      </a:pPr>
                      <a:r>
                        <a:rPr lang="en" sz="1000">
                          <a:latin typeface="Calibri"/>
                          <a:ea typeface="Calibri"/>
                          <a:cs typeface="Calibri"/>
                          <a:sym typeface="Calibri"/>
                        </a:rPr>
                        <a:t>0.095</a:t>
                      </a:r>
                      <a:endParaRPr sz="1000">
                        <a:latin typeface="Calibri"/>
                        <a:ea typeface="Calibri"/>
                        <a:cs typeface="Calibri"/>
                        <a:sym typeface="Calibri"/>
                      </a:endParaRPr>
                    </a:p>
                  </a:txBody>
                  <a:tcPr marL="68575" marR="68575" marT="0" marB="0"/>
                </a:tc>
                <a:tc>
                  <a:txBody>
                    <a:bodyPr/>
                    <a:lstStyle/>
                    <a:p>
                      <a:pPr marL="0" lvl="0" indent="0" algn="ctr" rtl="0">
                        <a:spcBef>
                          <a:spcPts val="0"/>
                        </a:spcBef>
                        <a:spcAft>
                          <a:spcPts val="0"/>
                        </a:spcAft>
                        <a:buNone/>
                      </a:pPr>
                      <a:r>
                        <a:rPr lang="en" sz="1000">
                          <a:latin typeface="Calibri"/>
                          <a:ea typeface="Calibri"/>
                          <a:cs typeface="Calibri"/>
                          <a:sym typeface="Calibri"/>
                        </a:rPr>
                        <a:t>0.525</a:t>
                      </a:r>
                      <a:endParaRPr sz="1000">
                        <a:latin typeface="Calibri"/>
                        <a:ea typeface="Calibri"/>
                        <a:cs typeface="Calibri"/>
                        <a:sym typeface="Calibri"/>
                      </a:endParaRPr>
                    </a:p>
                  </a:txBody>
                  <a:tcPr marL="68575" marR="68575" marT="0" marB="0"/>
                </a:tc>
                <a:tc>
                  <a:txBody>
                    <a:bodyPr/>
                    <a:lstStyle/>
                    <a:p>
                      <a:pPr marL="0" lvl="0" indent="0" algn="ctr" rtl="0">
                        <a:spcBef>
                          <a:spcPts val="0"/>
                        </a:spcBef>
                        <a:spcAft>
                          <a:spcPts val="0"/>
                        </a:spcAft>
                        <a:buNone/>
                      </a:pPr>
                      <a:r>
                        <a:rPr lang="en" sz="1000">
                          <a:latin typeface="Calibri"/>
                          <a:ea typeface="Calibri"/>
                          <a:cs typeface="Calibri"/>
                          <a:sym typeface="Calibri"/>
                        </a:rPr>
                        <a:t>0.940</a:t>
                      </a:r>
                      <a:endParaRPr sz="1000">
                        <a:latin typeface="Calibri"/>
                        <a:ea typeface="Calibri"/>
                        <a:cs typeface="Calibri"/>
                        <a:sym typeface="Calibri"/>
                      </a:endParaRPr>
                    </a:p>
                  </a:txBody>
                  <a:tcPr marL="68575" marR="68575" marT="0" marB="0"/>
                </a:tc>
                <a:tc>
                  <a:txBody>
                    <a:bodyPr/>
                    <a:lstStyle/>
                    <a:p>
                      <a:pPr marL="0" lvl="0" indent="0" algn="ctr" rtl="0">
                        <a:spcBef>
                          <a:spcPts val="0"/>
                        </a:spcBef>
                        <a:spcAft>
                          <a:spcPts val="0"/>
                        </a:spcAft>
                        <a:buNone/>
                      </a:pPr>
                      <a:r>
                        <a:rPr lang="en" sz="1000">
                          <a:latin typeface="Calibri"/>
                          <a:ea typeface="Calibri"/>
                          <a:cs typeface="Calibri"/>
                          <a:sym typeface="Calibri"/>
                        </a:rPr>
                        <a:t>0.225</a:t>
                      </a:r>
                      <a:endParaRPr sz="1000">
                        <a:latin typeface="Calibri"/>
                        <a:ea typeface="Calibri"/>
                        <a:cs typeface="Calibri"/>
                        <a:sym typeface="Calibri"/>
                      </a:endParaRPr>
                    </a:p>
                  </a:txBody>
                  <a:tcPr marL="68575" marR="68575" marT="0" marB="0"/>
                </a:tc>
                <a:tc>
                  <a:txBody>
                    <a:bodyPr/>
                    <a:lstStyle/>
                    <a:p>
                      <a:pPr marL="0" lvl="0" indent="0" algn="ctr" rtl="0">
                        <a:spcBef>
                          <a:spcPts val="0"/>
                        </a:spcBef>
                        <a:spcAft>
                          <a:spcPts val="0"/>
                        </a:spcAft>
                        <a:buNone/>
                      </a:pPr>
                      <a:r>
                        <a:rPr lang="en" sz="1000">
                          <a:latin typeface="Calibri"/>
                          <a:ea typeface="Calibri"/>
                          <a:cs typeface="Calibri"/>
                          <a:sym typeface="Calibri"/>
                        </a:rPr>
                        <a:t>0.194</a:t>
                      </a:r>
                      <a:endParaRPr sz="1000">
                        <a:latin typeface="Calibri"/>
                        <a:ea typeface="Calibri"/>
                        <a:cs typeface="Calibri"/>
                        <a:sym typeface="Calibri"/>
                      </a:endParaRPr>
                    </a:p>
                  </a:txBody>
                  <a:tcPr marL="68575" marR="68575" marT="0" marB="0"/>
                </a:tc>
                <a:extLst>
                  <a:ext uri="{0D108BD9-81ED-4DB2-BD59-A6C34878D82A}">
                    <a16:rowId xmlns:a16="http://schemas.microsoft.com/office/drawing/2014/main" val="10014"/>
                  </a:ext>
                </a:extLst>
              </a:tr>
            </a:tbl>
          </a:graphicData>
        </a:graphic>
      </p:graphicFrame>
      <p:pic>
        <p:nvPicPr>
          <p:cNvPr id="2" name="Audio 1">
            <a:hlinkClick r:id="" action="ppaction://media"/>
            <a:extLst>
              <a:ext uri="{FF2B5EF4-FFF2-40B4-BE49-F238E27FC236}">
                <a16:creationId xmlns:a16="http://schemas.microsoft.com/office/drawing/2014/main" id="{FF0B0624-E38D-4272-9891-8EB9C33A164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45037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5727"/>
    </mc:Choice>
    <mc:Fallback>
      <p:transition spd="slow" advTm="2572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2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Challenges</a:t>
            </a:r>
            <a:endParaRPr/>
          </a:p>
        </p:txBody>
      </p:sp>
      <p:sp>
        <p:nvSpPr>
          <p:cNvPr id="126" name="Google Shape;126;p23"/>
          <p:cNvSpPr txBox="1">
            <a:spLocks noGrp="1"/>
          </p:cNvSpPr>
          <p:nvPr>
            <p:ph type="body" idx="1"/>
          </p:nvPr>
        </p:nvSpPr>
        <p:spPr>
          <a:xfrm>
            <a:off x="311700" y="1152475"/>
            <a:ext cx="49761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Adapting pre-trained BERT to our specific use case</a:t>
            </a:r>
            <a:endParaRPr/>
          </a:p>
          <a:p>
            <a:pPr marL="457200" lvl="0" indent="-342900" algn="l" rtl="0">
              <a:spcBef>
                <a:spcPts val="1600"/>
              </a:spcBef>
              <a:spcAft>
                <a:spcPts val="0"/>
              </a:spcAft>
              <a:buSzPts val="1800"/>
              <a:buChar char="●"/>
            </a:pPr>
            <a:r>
              <a:rPr lang="en"/>
              <a:t>Maximum sequence length of text is 512 for BERT. The mean text length for our notes is about 1400.</a:t>
            </a:r>
            <a:endParaRPr/>
          </a:p>
          <a:p>
            <a:pPr marL="457200" lvl="0" indent="-342900" algn="l" rtl="0">
              <a:spcBef>
                <a:spcPts val="0"/>
              </a:spcBef>
              <a:spcAft>
                <a:spcPts val="0"/>
              </a:spcAft>
              <a:buSzPts val="1800"/>
              <a:buChar char="●"/>
            </a:pPr>
            <a:r>
              <a:rPr lang="en"/>
              <a:t>Pre-trained BERT was trained on sequence of 128 - may make learning longer lengths difficult</a:t>
            </a:r>
            <a:endParaRPr/>
          </a:p>
          <a:p>
            <a:pPr marL="0" lvl="0" indent="0" algn="l" rtl="0">
              <a:spcBef>
                <a:spcPts val="1600"/>
              </a:spcBef>
              <a:spcAft>
                <a:spcPts val="1600"/>
              </a:spcAft>
              <a:buNone/>
            </a:pPr>
            <a:endParaRPr/>
          </a:p>
        </p:txBody>
      </p:sp>
      <p:pic>
        <p:nvPicPr>
          <p:cNvPr id="127" name="Google Shape;127;p23"/>
          <p:cNvPicPr preferRelativeResize="0"/>
          <p:nvPr/>
        </p:nvPicPr>
        <p:blipFill>
          <a:blip r:embed="rId5">
            <a:alphaModFix/>
          </a:blip>
          <a:stretch>
            <a:fillRect/>
          </a:stretch>
        </p:blipFill>
        <p:spPr>
          <a:xfrm>
            <a:off x="5461225" y="930300"/>
            <a:ext cx="3506725" cy="3506725"/>
          </a:xfrm>
          <a:prstGeom prst="rect">
            <a:avLst/>
          </a:prstGeom>
          <a:noFill/>
          <a:ln>
            <a:noFill/>
          </a:ln>
        </p:spPr>
      </p:pic>
      <p:pic>
        <p:nvPicPr>
          <p:cNvPr id="2" name="Audio 1">
            <a:hlinkClick r:id="" action="ppaction://media"/>
            <a:extLst>
              <a:ext uri="{FF2B5EF4-FFF2-40B4-BE49-F238E27FC236}">
                <a16:creationId xmlns:a16="http://schemas.microsoft.com/office/drawing/2014/main" id="{E600E102-4834-4B75-AAF8-51D0A23E942D}"/>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04238" y="45037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53681"/>
    </mc:Choice>
    <mc:Fallback>
      <p:transition spd="slow" advTm="5368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2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Conclusion and Future Work</a:t>
            </a:r>
            <a:endParaRPr/>
          </a:p>
        </p:txBody>
      </p:sp>
      <p:sp>
        <p:nvSpPr>
          <p:cNvPr id="133" name="Google Shape;133;p24"/>
          <p:cNvSpPr txBox="1">
            <a:spLocks noGrp="1"/>
          </p:cNvSpPr>
          <p:nvPr>
            <p:ph type="body" idx="1"/>
          </p:nvPr>
        </p:nvSpPr>
        <p:spPr>
          <a:xfrm>
            <a:off x="268150" y="968825"/>
            <a:ext cx="8520600" cy="3927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Generally, top 50 codes results were better than full codes results - especially true for BERT. BERT still performed worse than CAML and baseline models.</a:t>
            </a:r>
            <a:endParaRPr/>
          </a:p>
          <a:p>
            <a:pPr marL="0" lvl="0" indent="0" algn="l" rtl="0">
              <a:spcBef>
                <a:spcPts val="1600"/>
              </a:spcBef>
              <a:spcAft>
                <a:spcPts val="0"/>
              </a:spcAft>
              <a:buNone/>
            </a:pPr>
            <a:r>
              <a:rPr lang="en"/>
              <a:t>Results could improve with further preprocessing/cleaning of notes</a:t>
            </a:r>
            <a:endParaRPr/>
          </a:p>
          <a:p>
            <a:pPr marL="457200" lvl="0" indent="-342900" algn="l" rtl="0">
              <a:spcBef>
                <a:spcPts val="1600"/>
              </a:spcBef>
              <a:spcAft>
                <a:spcPts val="0"/>
              </a:spcAft>
              <a:buSzPts val="1800"/>
              <a:buChar char="●"/>
            </a:pPr>
            <a:r>
              <a:rPr lang="en"/>
              <a:t>Truncating sequence lengths to 512 or less using domain knowledge</a:t>
            </a:r>
            <a:endParaRPr/>
          </a:p>
          <a:p>
            <a:pPr marL="457200" lvl="0" indent="-342900" algn="l" rtl="0">
              <a:spcBef>
                <a:spcPts val="1600"/>
              </a:spcBef>
              <a:spcAft>
                <a:spcPts val="0"/>
              </a:spcAft>
              <a:buSzPts val="1800"/>
              <a:buChar char="●"/>
            </a:pPr>
            <a:r>
              <a:rPr lang="en"/>
              <a:t>Split longer sequence lengths to lengths of 512 with boundary words duplicated at the splits(1)</a:t>
            </a:r>
            <a:endParaRPr/>
          </a:p>
          <a:p>
            <a:pPr marL="0" lvl="0" indent="0" algn="l" rtl="0">
              <a:spcBef>
                <a:spcPts val="1600"/>
              </a:spcBef>
              <a:spcAft>
                <a:spcPts val="1600"/>
              </a:spcAft>
              <a:buNone/>
            </a:pPr>
            <a:endParaRPr/>
          </a:p>
        </p:txBody>
      </p:sp>
      <p:sp>
        <p:nvSpPr>
          <p:cNvPr id="134" name="Google Shape;134;p24"/>
          <p:cNvSpPr txBox="1"/>
          <p:nvPr/>
        </p:nvSpPr>
        <p:spPr>
          <a:xfrm>
            <a:off x="215350" y="4398425"/>
            <a:ext cx="8626200" cy="5727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SzPts val="1400"/>
              <a:buAutoNum type="arabicParenBoth"/>
            </a:pPr>
            <a:r>
              <a:rPr lang="en" sz="1100" u="sng">
                <a:solidFill>
                  <a:schemeClr val="hlink"/>
                </a:solidFill>
                <a:hlinkClick r:id="rId5"/>
              </a:rPr>
              <a:t>https://github.com/google-research/bert/issues/27</a:t>
            </a:r>
            <a:endParaRPr/>
          </a:p>
        </p:txBody>
      </p:sp>
      <p:pic>
        <p:nvPicPr>
          <p:cNvPr id="2" name="Audio 1">
            <a:hlinkClick r:id="" action="ppaction://media"/>
            <a:extLst>
              <a:ext uri="{FF2B5EF4-FFF2-40B4-BE49-F238E27FC236}">
                <a16:creationId xmlns:a16="http://schemas.microsoft.com/office/drawing/2014/main" id="{CD7DD64C-7646-41D8-9311-3D835907EA4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04238" y="45037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67666"/>
    </mc:Choice>
    <mc:Fallback>
      <p:transition spd="slow" advTm="676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Shape 138"/>
        <p:cNvGrpSpPr/>
        <p:nvPr/>
      </p:nvGrpSpPr>
      <p:grpSpPr>
        <a:xfrm>
          <a:off x="0" y="0"/>
          <a:ext cx="0" cy="0"/>
          <a:chOff x="0" y="0"/>
          <a:chExt cx="0" cy="0"/>
        </a:xfrm>
      </p:grpSpPr>
      <p:sp>
        <p:nvSpPr>
          <p:cNvPr id="139" name="Google Shape;139;p2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Solution - Model Methodology</a:t>
            </a:r>
            <a:endParaRPr/>
          </a:p>
        </p:txBody>
      </p:sp>
      <p:sp>
        <p:nvSpPr>
          <p:cNvPr id="140" name="Google Shape;140;p2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Pre-training done using batch size of 32, a maximum sequence length of 128, and a learning rate of 5 · 10−5 for pre-training our models. Models were trained for 150,000 steps (1).</a:t>
            </a:r>
            <a:endParaRPr/>
          </a:p>
          <a:p>
            <a:pPr marL="0" lvl="0" indent="0" algn="l" rtl="0">
              <a:spcBef>
                <a:spcPts val="1600"/>
              </a:spcBef>
              <a:spcAft>
                <a:spcPts val="1600"/>
              </a:spcAft>
              <a:buNone/>
            </a:pPr>
            <a:r>
              <a:rPr lang="en"/>
              <a:t>Fine-tuning for Multi-Class classification done using batch size between 10 and 32, maximum sequence length of 512, and learning rate between 2e-5 and 5e-5 - a dynamically changing learning rate using CylicLR (2). Models were trained for about 4 to 10 epochs.</a:t>
            </a:r>
            <a:endParaRPr/>
          </a:p>
        </p:txBody>
      </p:sp>
      <p:sp>
        <p:nvSpPr>
          <p:cNvPr id="141" name="Google Shape;141;p25"/>
          <p:cNvSpPr txBox="1"/>
          <p:nvPr/>
        </p:nvSpPr>
        <p:spPr>
          <a:xfrm>
            <a:off x="213325" y="4447700"/>
            <a:ext cx="8520600" cy="3957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SzPts val="1400"/>
              <a:buAutoNum type="arabicParenBoth"/>
            </a:pPr>
            <a:r>
              <a:rPr lang="en" sz="1100" u="sng">
                <a:solidFill>
                  <a:schemeClr val="hlink"/>
                </a:solidFill>
                <a:hlinkClick r:id="rId3"/>
              </a:rPr>
              <a:t>https://www.aclweb.org/anthology/W19-1909.pdf</a:t>
            </a:r>
            <a:endParaRPr/>
          </a:p>
          <a:p>
            <a:pPr marL="457200" lvl="0" indent="-317500" algn="l" rtl="0">
              <a:spcBef>
                <a:spcPts val="0"/>
              </a:spcBef>
              <a:spcAft>
                <a:spcPts val="0"/>
              </a:spcAft>
              <a:buSzPts val="1400"/>
              <a:buAutoNum type="arabicParenBoth"/>
            </a:pPr>
            <a:r>
              <a:rPr lang="en" sz="1100" u="sng">
                <a:solidFill>
                  <a:schemeClr val="hlink"/>
                </a:solidFill>
                <a:hlinkClick r:id="rId4"/>
              </a:rPr>
              <a:t>https://github.com/bckenstler/CLR</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Shape 145"/>
        <p:cNvGrpSpPr/>
        <p:nvPr/>
      </p:nvGrpSpPr>
      <p:grpSpPr>
        <a:xfrm>
          <a:off x="0" y="0"/>
          <a:ext cx="0" cy="0"/>
          <a:chOff x="0" y="0"/>
          <a:chExt cx="0" cy="0"/>
        </a:xfrm>
      </p:grpSpPr>
      <p:sp>
        <p:nvSpPr>
          <p:cNvPr id="146" name="Google Shape;146;p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Our Solution - Model Methodology</a:t>
            </a:r>
            <a:endParaRPr/>
          </a:p>
          <a:p>
            <a:pPr marL="0" lvl="0" indent="0" algn="l" rtl="0">
              <a:spcBef>
                <a:spcPts val="0"/>
              </a:spcBef>
              <a:spcAft>
                <a:spcPts val="0"/>
              </a:spcAft>
              <a:buNone/>
            </a:pPr>
            <a:endParaRPr/>
          </a:p>
        </p:txBody>
      </p:sp>
      <p:sp>
        <p:nvSpPr>
          <p:cNvPr id="147" name="Google Shape;147;p2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Metrics</a:t>
            </a:r>
            <a:endParaRPr/>
          </a:p>
          <a:p>
            <a:pPr marL="914400" lvl="1" indent="-317500" algn="l" rtl="0">
              <a:spcBef>
                <a:spcPts val="0"/>
              </a:spcBef>
              <a:spcAft>
                <a:spcPts val="0"/>
              </a:spcAft>
              <a:buSzPts val="1400"/>
              <a:buChar char="○"/>
            </a:pPr>
            <a:r>
              <a:rPr lang="en"/>
              <a:t>Macro and Micro Precision, F1, and Recall. Primary metric is Precision of top n most common ICD codes - examines how many of top codes are “relevant” - “This is motivated by the potential use case as a decision support application, in which a user is presented with a fixed number of predicted codes to review.”(1)</a:t>
            </a:r>
            <a:endParaRPr/>
          </a:p>
          <a:p>
            <a:pPr marL="457200" lvl="0" indent="-342900" algn="l" rtl="0">
              <a:spcBef>
                <a:spcPts val="0"/>
              </a:spcBef>
              <a:spcAft>
                <a:spcPts val="0"/>
              </a:spcAft>
              <a:buSzPts val="1800"/>
              <a:buChar char="●"/>
            </a:pPr>
            <a:r>
              <a:rPr lang="en"/>
              <a:t>Tokenized using BERT Tokenizer - WordPiece Tokenization</a:t>
            </a:r>
            <a:endParaRPr/>
          </a:p>
          <a:p>
            <a:pPr marL="457200" lvl="0" indent="-342900" algn="l" rtl="0">
              <a:spcBef>
                <a:spcPts val="0"/>
              </a:spcBef>
              <a:spcAft>
                <a:spcPts val="0"/>
              </a:spcAft>
              <a:buSzPts val="1800"/>
              <a:buChar char="●"/>
            </a:pPr>
            <a:r>
              <a:rPr lang="en"/>
              <a:t>Training</a:t>
            </a:r>
            <a:endParaRPr/>
          </a:p>
          <a:p>
            <a:pPr marL="914400" lvl="1" indent="-317500" algn="l" rtl="0">
              <a:spcBef>
                <a:spcPts val="0"/>
              </a:spcBef>
              <a:spcAft>
                <a:spcPts val="0"/>
              </a:spcAft>
              <a:buSzPts val="1400"/>
              <a:buChar char="○"/>
            </a:pPr>
            <a:r>
              <a:rPr lang="en"/>
              <a:t>Trained on about 47,000 notes for however many epoch until dev loss starts plateauing or decreasing</a:t>
            </a:r>
            <a:endParaRPr/>
          </a:p>
          <a:p>
            <a:pPr marL="914400" lvl="1" indent="-317500" algn="l" rtl="0">
              <a:spcBef>
                <a:spcPts val="0"/>
              </a:spcBef>
              <a:spcAft>
                <a:spcPts val="0"/>
              </a:spcAft>
              <a:buSzPts val="1400"/>
              <a:buChar char="○"/>
            </a:pPr>
            <a:r>
              <a:rPr lang="en"/>
              <a:t>Attempted 4 epochs and 10 epochs</a:t>
            </a:r>
            <a:endParaRPr/>
          </a:p>
          <a:p>
            <a:pPr marL="0" lvl="0" indent="0" algn="l" rtl="0">
              <a:spcBef>
                <a:spcPts val="1600"/>
              </a:spcBef>
              <a:spcAft>
                <a:spcPts val="1600"/>
              </a:spcAft>
              <a:buNone/>
            </a:pPr>
            <a:endParaRPr/>
          </a:p>
        </p:txBody>
      </p:sp>
      <p:sp>
        <p:nvSpPr>
          <p:cNvPr id="148" name="Google Shape;148;p26"/>
          <p:cNvSpPr txBox="1"/>
          <p:nvPr/>
        </p:nvSpPr>
        <p:spPr>
          <a:xfrm>
            <a:off x="622625" y="4543200"/>
            <a:ext cx="4475100" cy="3273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SzPts val="1400"/>
              <a:buAutoNum type="arabicParenBoth"/>
            </a:pPr>
            <a:r>
              <a:rPr lang="en" sz="1100" u="sng">
                <a:solidFill>
                  <a:schemeClr val="hlink"/>
                </a:solidFill>
                <a:hlinkClick r:id="rId3"/>
              </a:rPr>
              <a:t>https://arxiv.org/pdf/1802.05695.pdf</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Shape 152"/>
        <p:cNvGrpSpPr/>
        <p:nvPr/>
      </p:nvGrpSpPr>
      <p:grpSpPr>
        <a:xfrm>
          <a:off x="0" y="0"/>
          <a:ext cx="0" cy="0"/>
          <a:chOff x="0" y="0"/>
          <a:chExt cx="0" cy="0"/>
        </a:xfrm>
      </p:grpSpPr>
      <p:sp>
        <p:nvSpPr>
          <p:cNvPr id="153" name="Google Shape;153;p27"/>
          <p:cNvSpPr txBox="1">
            <a:spLocks noGrp="1"/>
          </p:cNvSpPr>
          <p:nvPr>
            <p:ph type="title"/>
          </p:nvPr>
        </p:nvSpPr>
        <p:spPr>
          <a:xfrm>
            <a:off x="0" y="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Results</a:t>
            </a:r>
            <a:endParaRPr/>
          </a:p>
        </p:txBody>
      </p:sp>
      <p:graphicFrame>
        <p:nvGraphicFramePr>
          <p:cNvPr id="154" name="Google Shape;154;p27"/>
          <p:cNvGraphicFramePr/>
          <p:nvPr/>
        </p:nvGraphicFramePr>
        <p:xfrm>
          <a:off x="1631225" y="0"/>
          <a:ext cx="3000000" cy="3000000"/>
        </p:xfrm>
        <a:graphic>
          <a:graphicData uri="http://schemas.openxmlformats.org/drawingml/2006/table">
            <a:tbl>
              <a:tblPr bandRow="1">
                <a:noFill/>
                <a:tableStyleId>{28BD84AF-1033-4243-BC8A-B8D2D50A8091}</a:tableStyleId>
              </a:tblPr>
              <a:tblGrid>
                <a:gridCol w="685800">
                  <a:extLst>
                    <a:ext uri="{9D8B030D-6E8A-4147-A177-3AD203B41FA5}">
                      <a16:colId xmlns:a16="http://schemas.microsoft.com/office/drawing/2014/main" val="20000"/>
                    </a:ext>
                  </a:extLst>
                </a:gridCol>
                <a:gridCol w="466725">
                  <a:extLst>
                    <a:ext uri="{9D8B030D-6E8A-4147-A177-3AD203B41FA5}">
                      <a16:colId xmlns:a16="http://schemas.microsoft.com/office/drawing/2014/main" val="20001"/>
                    </a:ext>
                  </a:extLst>
                </a:gridCol>
                <a:gridCol w="428625">
                  <a:extLst>
                    <a:ext uri="{9D8B030D-6E8A-4147-A177-3AD203B41FA5}">
                      <a16:colId xmlns:a16="http://schemas.microsoft.com/office/drawing/2014/main" val="20002"/>
                    </a:ext>
                  </a:extLst>
                </a:gridCol>
                <a:gridCol w="477300">
                  <a:extLst>
                    <a:ext uri="{9D8B030D-6E8A-4147-A177-3AD203B41FA5}">
                      <a16:colId xmlns:a16="http://schemas.microsoft.com/office/drawing/2014/main" val="20003"/>
                    </a:ext>
                  </a:extLst>
                </a:gridCol>
                <a:gridCol w="440850">
                  <a:extLst>
                    <a:ext uri="{9D8B030D-6E8A-4147-A177-3AD203B41FA5}">
                      <a16:colId xmlns:a16="http://schemas.microsoft.com/office/drawing/2014/main" val="20004"/>
                    </a:ext>
                  </a:extLst>
                </a:gridCol>
                <a:gridCol w="489825">
                  <a:extLst>
                    <a:ext uri="{9D8B030D-6E8A-4147-A177-3AD203B41FA5}">
                      <a16:colId xmlns:a16="http://schemas.microsoft.com/office/drawing/2014/main" val="20005"/>
                    </a:ext>
                  </a:extLst>
                </a:gridCol>
                <a:gridCol w="440850">
                  <a:extLst>
                    <a:ext uri="{9D8B030D-6E8A-4147-A177-3AD203B41FA5}">
                      <a16:colId xmlns:a16="http://schemas.microsoft.com/office/drawing/2014/main" val="20006"/>
                    </a:ext>
                  </a:extLst>
                </a:gridCol>
                <a:gridCol w="489825">
                  <a:extLst>
                    <a:ext uri="{9D8B030D-6E8A-4147-A177-3AD203B41FA5}">
                      <a16:colId xmlns:a16="http://schemas.microsoft.com/office/drawing/2014/main" val="20007"/>
                    </a:ext>
                  </a:extLst>
                </a:gridCol>
                <a:gridCol w="440850">
                  <a:extLst>
                    <a:ext uri="{9D8B030D-6E8A-4147-A177-3AD203B41FA5}">
                      <a16:colId xmlns:a16="http://schemas.microsoft.com/office/drawing/2014/main" val="20008"/>
                    </a:ext>
                  </a:extLst>
                </a:gridCol>
                <a:gridCol w="489825">
                  <a:extLst>
                    <a:ext uri="{9D8B030D-6E8A-4147-A177-3AD203B41FA5}">
                      <a16:colId xmlns:a16="http://schemas.microsoft.com/office/drawing/2014/main" val="20009"/>
                    </a:ext>
                  </a:extLst>
                </a:gridCol>
                <a:gridCol w="440850">
                  <a:extLst>
                    <a:ext uri="{9D8B030D-6E8A-4147-A177-3AD203B41FA5}">
                      <a16:colId xmlns:a16="http://schemas.microsoft.com/office/drawing/2014/main" val="20010"/>
                    </a:ext>
                  </a:extLst>
                </a:gridCol>
                <a:gridCol w="428625">
                  <a:extLst>
                    <a:ext uri="{9D8B030D-6E8A-4147-A177-3AD203B41FA5}">
                      <a16:colId xmlns:a16="http://schemas.microsoft.com/office/drawing/2014/main" val="20011"/>
                    </a:ext>
                  </a:extLst>
                </a:gridCol>
                <a:gridCol w="447675">
                  <a:extLst>
                    <a:ext uri="{9D8B030D-6E8A-4147-A177-3AD203B41FA5}">
                      <a16:colId xmlns:a16="http://schemas.microsoft.com/office/drawing/2014/main" val="20012"/>
                    </a:ext>
                  </a:extLst>
                </a:gridCol>
              </a:tblGrid>
              <a:tr h="190500">
                <a:tc gridSpan="13">
                  <a:txBody>
                    <a:bodyPr/>
                    <a:lstStyle/>
                    <a:p>
                      <a:pPr marL="0" lvl="0" indent="0" algn="ctr" rtl="0">
                        <a:spcBef>
                          <a:spcPts val="0"/>
                        </a:spcBef>
                        <a:spcAft>
                          <a:spcPts val="0"/>
                        </a:spcAft>
                        <a:buNone/>
                      </a:pPr>
                      <a:r>
                        <a:rPr lang="en" sz="1200" b="1">
                          <a:latin typeface="Calibri"/>
                          <a:ea typeface="Calibri"/>
                          <a:cs typeface="Calibri"/>
                          <a:sym typeface="Calibri"/>
                        </a:rPr>
                        <a:t>CBOW - original -Top 50 codes - Test set</a:t>
                      </a:r>
                      <a:endParaRPr sz="1200" b="1">
                        <a:latin typeface="Calibri"/>
                        <a:ea typeface="Calibri"/>
                        <a:cs typeface="Calibri"/>
                        <a:sym typeface="Calibri"/>
                      </a:endParaRPr>
                    </a:p>
                  </a:txBody>
                  <a:tcPr marL="68575" marR="68575" marT="0" marB="0"/>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190500">
                <a:tc>
                  <a:txBody>
                    <a:bodyPr/>
                    <a:lstStyle/>
                    <a:p>
                      <a:pPr marL="0" lvl="0" indent="0" algn="ctr" rtl="0">
                        <a:spcBef>
                          <a:spcPts val="0"/>
                        </a:spcBef>
                        <a:spcAft>
                          <a:spcPts val="0"/>
                        </a:spcAft>
                        <a:buNone/>
                      </a:pPr>
                      <a:endParaRPr sz="1200">
                        <a:latin typeface="Calibri"/>
                        <a:ea typeface="Calibri"/>
                        <a:cs typeface="Calibri"/>
                        <a:sym typeface="Calibri"/>
                      </a:endParaRPr>
                    </a:p>
                  </a:txBody>
                  <a:tcPr marL="68575" marR="68575" marT="0" marB="0"/>
                </a:tc>
                <a:tc gridSpan="2">
                  <a:txBody>
                    <a:bodyPr/>
                    <a:lstStyle/>
                    <a:p>
                      <a:pPr marL="0" lvl="0" indent="0" algn="ctr" rtl="0">
                        <a:spcBef>
                          <a:spcPts val="0"/>
                        </a:spcBef>
                        <a:spcAft>
                          <a:spcPts val="0"/>
                        </a:spcAft>
                        <a:buNone/>
                      </a:pPr>
                      <a:r>
                        <a:rPr lang="en" sz="1200" b="1">
                          <a:latin typeface="Calibri"/>
                          <a:ea typeface="Calibri"/>
                          <a:cs typeface="Calibri"/>
                          <a:sym typeface="Calibri"/>
                        </a:rPr>
                        <a:t>accuracy</a:t>
                      </a:r>
                      <a:endParaRPr sz="1200" b="1">
                        <a:latin typeface="Calibri"/>
                        <a:ea typeface="Calibri"/>
                        <a:cs typeface="Calibri"/>
                        <a:sym typeface="Calibri"/>
                      </a:endParaRPr>
                    </a:p>
                  </a:txBody>
                  <a:tcPr marL="68575" marR="68575" marT="0" marB="0"/>
                </a:tc>
                <a:tc hMerge="1">
                  <a:txBody>
                    <a:bodyPr/>
                    <a:lstStyle/>
                    <a:p>
                      <a:endParaRPr lang="en-US"/>
                    </a:p>
                  </a:txBody>
                  <a:tcPr/>
                </a:tc>
                <a:tc gridSpan="2">
                  <a:txBody>
                    <a:bodyPr/>
                    <a:lstStyle/>
                    <a:p>
                      <a:pPr marL="0" lvl="0" indent="0" algn="ctr" rtl="0">
                        <a:spcBef>
                          <a:spcPts val="0"/>
                        </a:spcBef>
                        <a:spcAft>
                          <a:spcPts val="0"/>
                        </a:spcAft>
                        <a:buNone/>
                      </a:pPr>
                      <a:r>
                        <a:rPr lang="en" sz="1200" b="1">
                          <a:latin typeface="Calibri"/>
                          <a:ea typeface="Calibri"/>
                          <a:cs typeface="Calibri"/>
                          <a:sym typeface="Calibri"/>
                        </a:rPr>
                        <a:t>precision</a:t>
                      </a:r>
                      <a:endParaRPr sz="1200" b="1">
                        <a:latin typeface="Calibri"/>
                        <a:ea typeface="Calibri"/>
                        <a:cs typeface="Calibri"/>
                        <a:sym typeface="Calibri"/>
                      </a:endParaRPr>
                    </a:p>
                  </a:txBody>
                  <a:tcPr marL="68575" marR="68575" marT="0" marB="0"/>
                </a:tc>
                <a:tc hMerge="1">
                  <a:txBody>
                    <a:bodyPr/>
                    <a:lstStyle/>
                    <a:p>
                      <a:endParaRPr lang="en-US"/>
                    </a:p>
                  </a:txBody>
                  <a:tcPr/>
                </a:tc>
                <a:tc gridSpan="2">
                  <a:txBody>
                    <a:bodyPr/>
                    <a:lstStyle/>
                    <a:p>
                      <a:pPr marL="0" lvl="0" indent="0" algn="ctr" rtl="0">
                        <a:spcBef>
                          <a:spcPts val="0"/>
                        </a:spcBef>
                        <a:spcAft>
                          <a:spcPts val="0"/>
                        </a:spcAft>
                        <a:buNone/>
                      </a:pPr>
                      <a:r>
                        <a:rPr lang="en" sz="1200" b="1">
                          <a:latin typeface="Calibri"/>
                          <a:ea typeface="Calibri"/>
                          <a:cs typeface="Calibri"/>
                          <a:sym typeface="Calibri"/>
                        </a:rPr>
                        <a:t>recall</a:t>
                      </a:r>
                      <a:endParaRPr sz="1200" b="1">
                        <a:latin typeface="Calibri"/>
                        <a:ea typeface="Calibri"/>
                        <a:cs typeface="Calibri"/>
                        <a:sym typeface="Calibri"/>
                      </a:endParaRPr>
                    </a:p>
                  </a:txBody>
                  <a:tcPr marL="68575" marR="68575" marT="0" marB="0"/>
                </a:tc>
                <a:tc hMerge="1">
                  <a:txBody>
                    <a:bodyPr/>
                    <a:lstStyle/>
                    <a:p>
                      <a:endParaRPr lang="en-US"/>
                    </a:p>
                  </a:txBody>
                  <a:tcPr/>
                </a:tc>
                <a:tc gridSpan="2">
                  <a:txBody>
                    <a:bodyPr/>
                    <a:lstStyle/>
                    <a:p>
                      <a:pPr marL="0" lvl="0" indent="0" algn="ctr" rtl="0">
                        <a:spcBef>
                          <a:spcPts val="0"/>
                        </a:spcBef>
                        <a:spcAft>
                          <a:spcPts val="0"/>
                        </a:spcAft>
                        <a:buNone/>
                      </a:pPr>
                      <a:r>
                        <a:rPr lang="en" sz="1200" b="1">
                          <a:latin typeface="Calibri"/>
                          <a:ea typeface="Calibri"/>
                          <a:cs typeface="Calibri"/>
                          <a:sym typeface="Calibri"/>
                        </a:rPr>
                        <a:t>F-score</a:t>
                      </a:r>
                      <a:endParaRPr sz="1200" b="1">
                        <a:latin typeface="Calibri"/>
                        <a:ea typeface="Calibri"/>
                        <a:cs typeface="Calibri"/>
                        <a:sym typeface="Calibri"/>
                      </a:endParaRPr>
                    </a:p>
                  </a:txBody>
                  <a:tcPr marL="68575" marR="68575" marT="0" marB="0"/>
                </a:tc>
                <a:tc hMerge="1">
                  <a:txBody>
                    <a:bodyPr/>
                    <a:lstStyle/>
                    <a:p>
                      <a:endParaRPr lang="en-US"/>
                    </a:p>
                  </a:txBody>
                  <a:tcPr/>
                </a:tc>
                <a:tc gridSpan="2">
                  <a:txBody>
                    <a:bodyPr/>
                    <a:lstStyle/>
                    <a:p>
                      <a:pPr marL="0" lvl="0" indent="0" algn="ctr" rtl="0">
                        <a:spcBef>
                          <a:spcPts val="0"/>
                        </a:spcBef>
                        <a:spcAft>
                          <a:spcPts val="0"/>
                        </a:spcAft>
                        <a:buNone/>
                      </a:pPr>
                      <a:r>
                        <a:rPr lang="en" sz="1200" b="1">
                          <a:latin typeface="Calibri"/>
                          <a:ea typeface="Calibri"/>
                          <a:cs typeface="Calibri"/>
                          <a:sym typeface="Calibri"/>
                        </a:rPr>
                        <a:t>AUC</a:t>
                      </a:r>
                      <a:endParaRPr sz="1200" b="1">
                        <a:latin typeface="Calibri"/>
                        <a:ea typeface="Calibri"/>
                        <a:cs typeface="Calibri"/>
                        <a:sym typeface="Calibri"/>
                      </a:endParaRPr>
                    </a:p>
                  </a:txBody>
                  <a:tcPr marL="68575" marR="68575" marT="0" marB="0"/>
                </a:tc>
                <a:tc hMerge="1">
                  <a:txBody>
                    <a:bodyPr/>
                    <a:lstStyle/>
                    <a:p>
                      <a:endParaRPr lang="en-US"/>
                    </a:p>
                  </a:txBody>
                  <a:tcPr/>
                </a:tc>
                <a:tc gridSpan="2">
                  <a:txBody>
                    <a:bodyPr/>
                    <a:lstStyle/>
                    <a:p>
                      <a:pPr marL="0" lvl="0" indent="0" algn="ctr" rtl="0">
                        <a:lnSpc>
                          <a:spcPct val="115000"/>
                        </a:lnSpc>
                        <a:spcBef>
                          <a:spcPts val="0"/>
                        </a:spcBef>
                        <a:spcAft>
                          <a:spcPts val="0"/>
                        </a:spcAft>
                        <a:buNone/>
                      </a:pPr>
                      <a:r>
                        <a:rPr lang="en" sz="1200" b="1">
                          <a:latin typeface="Calibri"/>
                          <a:ea typeface="Calibri"/>
                          <a:cs typeface="Calibri"/>
                          <a:sym typeface="Calibri"/>
                        </a:rPr>
                        <a:t>P@5</a:t>
                      </a:r>
                      <a:endParaRPr sz="1200" b="1">
                        <a:latin typeface="Calibri"/>
                        <a:ea typeface="Calibri"/>
                        <a:cs typeface="Calibri"/>
                        <a:sym typeface="Calibri"/>
                      </a:endParaRPr>
                    </a:p>
                  </a:txBody>
                  <a:tcPr marL="68575" marR="68575" marT="0" marB="0"/>
                </a:tc>
                <a:tc hMerge="1">
                  <a:txBody>
                    <a:bodyPr/>
                    <a:lstStyle/>
                    <a:p>
                      <a:endParaRPr lang="en-US"/>
                    </a:p>
                  </a:txBody>
                  <a:tcPr/>
                </a:tc>
                <a:extLst>
                  <a:ext uri="{0D108BD9-81ED-4DB2-BD59-A6C34878D82A}">
                    <a16:rowId xmlns:a16="http://schemas.microsoft.com/office/drawing/2014/main" val="10001"/>
                  </a:ext>
                </a:extLst>
              </a:tr>
              <a:tr h="152400">
                <a:tc>
                  <a:txBody>
                    <a:bodyPr/>
                    <a:lstStyle/>
                    <a:p>
                      <a:pPr marL="0" lvl="0" indent="0" algn="ctr" rtl="0">
                        <a:spcBef>
                          <a:spcPts val="0"/>
                        </a:spcBef>
                        <a:spcAft>
                          <a:spcPts val="0"/>
                        </a:spcAft>
                        <a:buNone/>
                      </a:pPr>
                      <a:endParaRPr sz="1200">
                        <a:latin typeface="Calibri"/>
                        <a:ea typeface="Calibri"/>
                        <a:cs typeface="Calibri"/>
                        <a:sym typeface="Calibri"/>
                      </a:endParaRPr>
                    </a:p>
                  </a:txBody>
                  <a:tcPr marL="68575" marR="68575" marT="0" marB="0"/>
                </a:tc>
                <a:tc>
                  <a:txBody>
                    <a:bodyPr/>
                    <a:lstStyle/>
                    <a:p>
                      <a:pPr marL="0" lvl="0" indent="0" algn="ctr" rtl="0">
                        <a:spcBef>
                          <a:spcPts val="0"/>
                        </a:spcBef>
                        <a:spcAft>
                          <a:spcPts val="0"/>
                        </a:spcAft>
                        <a:buNone/>
                      </a:pPr>
                      <a:r>
                        <a:rPr lang="en" sz="1000">
                          <a:latin typeface="Calibri"/>
                          <a:ea typeface="Calibri"/>
                          <a:cs typeface="Calibri"/>
                          <a:sym typeface="Calibri"/>
                        </a:rPr>
                        <a:t>macro</a:t>
                      </a:r>
                      <a:endParaRPr sz="1000">
                        <a:latin typeface="Calibri"/>
                        <a:ea typeface="Calibri"/>
                        <a:cs typeface="Calibri"/>
                        <a:sym typeface="Calibri"/>
                      </a:endParaRPr>
                    </a:p>
                  </a:txBody>
                  <a:tcPr marL="68575" marR="68575" marT="0" marB="0"/>
                </a:tc>
                <a:tc>
                  <a:txBody>
                    <a:bodyPr/>
                    <a:lstStyle/>
                    <a:p>
                      <a:pPr marL="0" lvl="0" indent="0" algn="ctr" rtl="0">
                        <a:spcBef>
                          <a:spcPts val="0"/>
                        </a:spcBef>
                        <a:spcAft>
                          <a:spcPts val="0"/>
                        </a:spcAft>
                        <a:buNone/>
                      </a:pPr>
                      <a:r>
                        <a:rPr lang="en" sz="1000">
                          <a:latin typeface="Calibri"/>
                          <a:ea typeface="Calibri"/>
                          <a:cs typeface="Calibri"/>
                          <a:sym typeface="Calibri"/>
                        </a:rPr>
                        <a:t>micro</a:t>
                      </a:r>
                      <a:endParaRPr sz="1000">
                        <a:latin typeface="Calibri"/>
                        <a:ea typeface="Calibri"/>
                        <a:cs typeface="Calibri"/>
                        <a:sym typeface="Calibri"/>
                      </a:endParaRPr>
                    </a:p>
                  </a:txBody>
                  <a:tcPr marL="68575" marR="68575" marT="0" marB="0"/>
                </a:tc>
                <a:tc>
                  <a:txBody>
                    <a:bodyPr/>
                    <a:lstStyle/>
                    <a:p>
                      <a:pPr marL="0" lvl="0" indent="0" algn="ctr" rtl="0">
                        <a:spcBef>
                          <a:spcPts val="0"/>
                        </a:spcBef>
                        <a:spcAft>
                          <a:spcPts val="0"/>
                        </a:spcAft>
                        <a:buNone/>
                      </a:pPr>
                      <a:r>
                        <a:rPr lang="en" sz="1000">
                          <a:latin typeface="Calibri"/>
                          <a:ea typeface="Calibri"/>
                          <a:cs typeface="Calibri"/>
                          <a:sym typeface="Calibri"/>
                        </a:rPr>
                        <a:t>macro</a:t>
                      </a:r>
                      <a:endParaRPr sz="1000">
                        <a:latin typeface="Calibri"/>
                        <a:ea typeface="Calibri"/>
                        <a:cs typeface="Calibri"/>
                        <a:sym typeface="Calibri"/>
                      </a:endParaRPr>
                    </a:p>
                  </a:txBody>
                  <a:tcPr marL="68575" marR="68575" marT="0" marB="0"/>
                </a:tc>
                <a:tc>
                  <a:txBody>
                    <a:bodyPr/>
                    <a:lstStyle/>
                    <a:p>
                      <a:pPr marL="0" lvl="0" indent="0" algn="ctr" rtl="0">
                        <a:spcBef>
                          <a:spcPts val="0"/>
                        </a:spcBef>
                        <a:spcAft>
                          <a:spcPts val="0"/>
                        </a:spcAft>
                        <a:buNone/>
                      </a:pPr>
                      <a:r>
                        <a:rPr lang="en" sz="1000">
                          <a:latin typeface="Calibri"/>
                          <a:ea typeface="Calibri"/>
                          <a:cs typeface="Calibri"/>
                          <a:sym typeface="Calibri"/>
                        </a:rPr>
                        <a:t>micro</a:t>
                      </a:r>
                      <a:endParaRPr sz="1000">
                        <a:latin typeface="Calibri"/>
                        <a:ea typeface="Calibri"/>
                        <a:cs typeface="Calibri"/>
                        <a:sym typeface="Calibri"/>
                      </a:endParaRPr>
                    </a:p>
                  </a:txBody>
                  <a:tcPr marL="68575" marR="68575" marT="0" marB="0"/>
                </a:tc>
                <a:tc>
                  <a:txBody>
                    <a:bodyPr/>
                    <a:lstStyle/>
                    <a:p>
                      <a:pPr marL="0" lvl="0" indent="0" algn="ctr" rtl="0">
                        <a:spcBef>
                          <a:spcPts val="0"/>
                        </a:spcBef>
                        <a:spcAft>
                          <a:spcPts val="0"/>
                        </a:spcAft>
                        <a:buNone/>
                      </a:pPr>
                      <a:r>
                        <a:rPr lang="en" sz="1000">
                          <a:latin typeface="Calibri"/>
                          <a:ea typeface="Calibri"/>
                          <a:cs typeface="Calibri"/>
                          <a:sym typeface="Calibri"/>
                        </a:rPr>
                        <a:t>macro</a:t>
                      </a:r>
                      <a:endParaRPr sz="1000">
                        <a:latin typeface="Calibri"/>
                        <a:ea typeface="Calibri"/>
                        <a:cs typeface="Calibri"/>
                        <a:sym typeface="Calibri"/>
                      </a:endParaRPr>
                    </a:p>
                  </a:txBody>
                  <a:tcPr marL="68575" marR="68575" marT="0" marB="0"/>
                </a:tc>
                <a:tc>
                  <a:txBody>
                    <a:bodyPr/>
                    <a:lstStyle/>
                    <a:p>
                      <a:pPr marL="0" lvl="0" indent="0" algn="ctr" rtl="0">
                        <a:spcBef>
                          <a:spcPts val="0"/>
                        </a:spcBef>
                        <a:spcAft>
                          <a:spcPts val="0"/>
                        </a:spcAft>
                        <a:buNone/>
                      </a:pPr>
                      <a:r>
                        <a:rPr lang="en" sz="1000">
                          <a:latin typeface="Calibri"/>
                          <a:ea typeface="Calibri"/>
                          <a:cs typeface="Calibri"/>
                          <a:sym typeface="Calibri"/>
                        </a:rPr>
                        <a:t>micro</a:t>
                      </a:r>
                      <a:endParaRPr sz="1000">
                        <a:latin typeface="Calibri"/>
                        <a:ea typeface="Calibri"/>
                        <a:cs typeface="Calibri"/>
                        <a:sym typeface="Calibri"/>
                      </a:endParaRPr>
                    </a:p>
                  </a:txBody>
                  <a:tcPr marL="68575" marR="68575" marT="0" marB="0"/>
                </a:tc>
                <a:tc>
                  <a:txBody>
                    <a:bodyPr/>
                    <a:lstStyle/>
                    <a:p>
                      <a:pPr marL="0" lvl="0" indent="0" algn="ctr" rtl="0">
                        <a:spcBef>
                          <a:spcPts val="0"/>
                        </a:spcBef>
                        <a:spcAft>
                          <a:spcPts val="0"/>
                        </a:spcAft>
                        <a:buNone/>
                      </a:pPr>
                      <a:r>
                        <a:rPr lang="en" sz="1000">
                          <a:latin typeface="Calibri"/>
                          <a:ea typeface="Calibri"/>
                          <a:cs typeface="Calibri"/>
                          <a:sym typeface="Calibri"/>
                        </a:rPr>
                        <a:t>macro</a:t>
                      </a:r>
                      <a:endParaRPr sz="1000">
                        <a:latin typeface="Calibri"/>
                        <a:ea typeface="Calibri"/>
                        <a:cs typeface="Calibri"/>
                        <a:sym typeface="Calibri"/>
                      </a:endParaRPr>
                    </a:p>
                  </a:txBody>
                  <a:tcPr marL="68575" marR="68575" marT="0" marB="0"/>
                </a:tc>
                <a:tc>
                  <a:txBody>
                    <a:bodyPr/>
                    <a:lstStyle/>
                    <a:p>
                      <a:pPr marL="0" lvl="0" indent="0" algn="ctr" rtl="0">
                        <a:spcBef>
                          <a:spcPts val="0"/>
                        </a:spcBef>
                        <a:spcAft>
                          <a:spcPts val="0"/>
                        </a:spcAft>
                        <a:buNone/>
                      </a:pPr>
                      <a:r>
                        <a:rPr lang="en" sz="1000">
                          <a:latin typeface="Calibri"/>
                          <a:ea typeface="Calibri"/>
                          <a:cs typeface="Calibri"/>
                          <a:sym typeface="Calibri"/>
                        </a:rPr>
                        <a:t>micro</a:t>
                      </a:r>
                      <a:endParaRPr sz="1000">
                        <a:latin typeface="Calibri"/>
                        <a:ea typeface="Calibri"/>
                        <a:cs typeface="Calibri"/>
                        <a:sym typeface="Calibri"/>
                      </a:endParaRPr>
                    </a:p>
                  </a:txBody>
                  <a:tcPr marL="68575" marR="68575" marT="0" marB="0"/>
                </a:tc>
                <a:tc>
                  <a:txBody>
                    <a:bodyPr/>
                    <a:lstStyle/>
                    <a:p>
                      <a:pPr marL="0" lvl="0" indent="0" algn="ctr" rtl="0">
                        <a:spcBef>
                          <a:spcPts val="0"/>
                        </a:spcBef>
                        <a:spcAft>
                          <a:spcPts val="0"/>
                        </a:spcAft>
                        <a:buNone/>
                      </a:pPr>
                      <a:r>
                        <a:rPr lang="en" sz="1000">
                          <a:latin typeface="Calibri"/>
                          <a:ea typeface="Calibri"/>
                          <a:cs typeface="Calibri"/>
                          <a:sym typeface="Calibri"/>
                        </a:rPr>
                        <a:t>macro</a:t>
                      </a:r>
                      <a:endParaRPr sz="1000">
                        <a:latin typeface="Calibri"/>
                        <a:ea typeface="Calibri"/>
                        <a:cs typeface="Calibri"/>
                        <a:sym typeface="Calibri"/>
                      </a:endParaRPr>
                    </a:p>
                  </a:txBody>
                  <a:tcPr marL="68575" marR="68575" marT="0" marB="0"/>
                </a:tc>
                <a:tc>
                  <a:txBody>
                    <a:bodyPr/>
                    <a:lstStyle/>
                    <a:p>
                      <a:pPr marL="0" lvl="0" indent="0" algn="ctr" rtl="0">
                        <a:spcBef>
                          <a:spcPts val="0"/>
                        </a:spcBef>
                        <a:spcAft>
                          <a:spcPts val="0"/>
                        </a:spcAft>
                        <a:buNone/>
                      </a:pPr>
                      <a:r>
                        <a:rPr lang="en" sz="1000">
                          <a:latin typeface="Calibri"/>
                          <a:ea typeface="Calibri"/>
                          <a:cs typeface="Calibri"/>
                          <a:sym typeface="Calibri"/>
                        </a:rPr>
                        <a:t>micro</a:t>
                      </a:r>
                      <a:endParaRPr sz="1000">
                        <a:latin typeface="Calibri"/>
                        <a:ea typeface="Calibri"/>
                        <a:cs typeface="Calibri"/>
                        <a:sym typeface="Calibri"/>
                      </a:endParaRPr>
                    </a:p>
                  </a:txBody>
                  <a:tcPr marL="68575" marR="68575" marT="0" marB="0"/>
                </a:tc>
                <a:tc gridSpan="2">
                  <a:txBody>
                    <a:bodyPr/>
                    <a:lstStyle/>
                    <a:p>
                      <a:pPr marL="0" lvl="0" indent="0" algn="ctr" rtl="0">
                        <a:spcBef>
                          <a:spcPts val="0"/>
                        </a:spcBef>
                        <a:spcAft>
                          <a:spcPts val="0"/>
                        </a:spcAft>
                        <a:buNone/>
                      </a:pPr>
                      <a:r>
                        <a:rPr lang="en" sz="1200">
                          <a:latin typeface="Calibri"/>
                          <a:ea typeface="Calibri"/>
                          <a:cs typeface="Calibri"/>
                          <a:sym typeface="Calibri"/>
                        </a:rPr>
                        <a:t>-</a:t>
                      </a:r>
                      <a:endParaRPr sz="1200">
                        <a:latin typeface="Calibri"/>
                        <a:ea typeface="Calibri"/>
                        <a:cs typeface="Calibri"/>
                        <a:sym typeface="Calibri"/>
                      </a:endParaRPr>
                    </a:p>
                  </a:txBody>
                  <a:tcPr marL="68575" marR="68575" marT="0" marB="0"/>
                </a:tc>
                <a:tc hMerge="1">
                  <a:txBody>
                    <a:bodyPr/>
                    <a:lstStyle/>
                    <a:p>
                      <a:endParaRPr lang="en-US"/>
                    </a:p>
                  </a:txBody>
                  <a:tcPr/>
                </a:tc>
                <a:extLst>
                  <a:ext uri="{0D108BD9-81ED-4DB2-BD59-A6C34878D82A}">
                    <a16:rowId xmlns:a16="http://schemas.microsoft.com/office/drawing/2014/main" val="10002"/>
                  </a:ext>
                </a:extLst>
              </a:tr>
              <a:tr h="165100">
                <a:tc>
                  <a:txBody>
                    <a:bodyPr/>
                    <a:lstStyle/>
                    <a:p>
                      <a:pPr marL="0" lvl="0" indent="0" algn="ctr" rtl="0">
                        <a:spcBef>
                          <a:spcPts val="0"/>
                        </a:spcBef>
                        <a:spcAft>
                          <a:spcPts val="0"/>
                        </a:spcAft>
                        <a:buNone/>
                      </a:pPr>
                      <a:r>
                        <a:rPr lang="en" sz="1200">
                          <a:latin typeface="Calibri"/>
                          <a:ea typeface="Calibri"/>
                          <a:cs typeface="Calibri"/>
                          <a:sym typeface="Calibri"/>
                        </a:rPr>
                        <a:t>CAML</a:t>
                      </a:r>
                      <a:endParaRPr sz="1200">
                        <a:latin typeface="Calibri"/>
                        <a:ea typeface="Calibri"/>
                        <a:cs typeface="Calibri"/>
                        <a:sym typeface="Calibri"/>
                      </a:endParaRPr>
                    </a:p>
                  </a:txBody>
                  <a:tcPr marL="68575" marR="68575" marT="0" marB="0"/>
                </a:tc>
                <a:tc>
                  <a:txBody>
                    <a:bodyPr/>
                    <a:lstStyle/>
                    <a:p>
                      <a:pPr marL="0" lvl="0" indent="0" algn="ctr" rtl="0">
                        <a:spcBef>
                          <a:spcPts val="0"/>
                        </a:spcBef>
                        <a:spcAft>
                          <a:spcPts val="0"/>
                        </a:spcAft>
                        <a:buNone/>
                      </a:pPr>
                      <a:r>
                        <a:rPr lang="en" sz="1000">
                          <a:latin typeface="Calibri"/>
                          <a:ea typeface="Calibri"/>
                          <a:cs typeface="Calibri"/>
                          <a:sym typeface="Calibri"/>
                        </a:rPr>
                        <a:t>0.393</a:t>
                      </a:r>
                      <a:endParaRPr sz="1000">
                        <a:latin typeface="Calibri"/>
                        <a:ea typeface="Calibri"/>
                        <a:cs typeface="Calibri"/>
                        <a:sym typeface="Calibri"/>
                      </a:endParaRPr>
                    </a:p>
                  </a:txBody>
                  <a:tcPr marL="68575" marR="68575" marT="0" marB="0"/>
                </a:tc>
                <a:tc>
                  <a:txBody>
                    <a:bodyPr/>
                    <a:lstStyle/>
                    <a:p>
                      <a:pPr marL="0" lvl="0" indent="0" algn="ctr" rtl="0">
                        <a:spcBef>
                          <a:spcPts val="0"/>
                        </a:spcBef>
                        <a:spcAft>
                          <a:spcPts val="0"/>
                        </a:spcAft>
                        <a:buNone/>
                      </a:pPr>
                      <a:r>
                        <a:rPr lang="en" sz="1000">
                          <a:latin typeface="Calibri"/>
                          <a:ea typeface="Calibri"/>
                          <a:cs typeface="Calibri"/>
                          <a:sym typeface="Calibri"/>
                        </a:rPr>
                        <a:t>0.443</a:t>
                      </a:r>
                      <a:endParaRPr sz="1000">
                        <a:latin typeface="Calibri"/>
                        <a:ea typeface="Calibri"/>
                        <a:cs typeface="Calibri"/>
                        <a:sym typeface="Calibri"/>
                      </a:endParaRPr>
                    </a:p>
                  </a:txBody>
                  <a:tcPr marL="68575" marR="68575" marT="0" marB="0"/>
                </a:tc>
                <a:tc>
                  <a:txBody>
                    <a:bodyPr/>
                    <a:lstStyle/>
                    <a:p>
                      <a:pPr marL="0" lvl="0" indent="0" algn="ctr" rtl="0">
                        <a:spcBef>
                          <a:spcPts val="0"/>
                        </a:spcBef>
                        <a:spcAft>
                          <a:spcPts val="0"/>
                        </a:spcAft>
                        <a:buNone/>
                      </a:pPr>
                      <a:r>
                        <a:rPr lang="en" sz="1000">
                          <a:latin typeface="Calibri"/>
                          <a:ea typeface="Calibri"/>
                          <a:cs typeface="Calibri"/>
                          <a:sym typeface="Calibri"/>
                        </a:rPr>
                        <a:t>0.604</a:t>
                      </a:r>
                      <a:endParaRPr sz="1000">
                        <a:latin typeface="Calibri"/>
                        <a:ea typeface="Calibri"/>
                        <a:cs typeface="Calibri"/>
                        <a:sym typeface="Calibri"/>
                      </a:endParaRPr>
                    </a:p>
                  </a:txBody>
                  <a:tcPr marL="68575" marR="68575" marT="0" marB="0"/>
                </a:tc>
                <a:tc>
                  <a:txBody>
                    <a:bodyPr/>
                    <a:lstStyle/>
                    <a:p>
                      <a:pPr marL="0" lvl="0" indent="0" algn="ctr" rtl="0">
                        <a:spcBef>
                          <a:spcPts val="0"/>
                        </a:spcBef>
                        <a:spcAft>
                          <a:spcPts val="0"/>
                        </a:spcAft>
                        <a:buNone/>
                      </a:pPr>
                      <a:r>
                        <a:rPr lang="en" sz="1000">
                          <a:latin typeface="Calibri"/>
                          <a:ea typeface="Calibri"/>
                          <a:cs typeface="Calibri"/>
                          <a:sym typeface="Calibri"/>
                        </a:rPr>
                        <a:t>0.714</a:t>
                      </a:r>
                      <a:endParaRPr sz="1000">
                        <a:latin typeface="Calibri"/>
                        <a:ea typeface="Calibri"/>
                        <a:cs typeface="Calibri"/>
                        <a:sym typeface="Calibri"/>
                      </a:endParaRPr>
                    </a:p>
                  </a:txBody>
                  <a:tcPr marL="68575" marR="68575" marT="0" marB="0"/>
                </a:tc>
                <a:tc>
                  <a:txBody>
                    <a:bodyPr/>
                    <a:lstStyle/>
                    <a:p>
                      <a:pPr marL="0" lvl="0" indent="0" algn="ctr" rtl="0">
                        <a:spcBef>
                          <a:spcPts val="0"/>
                        </a:spcBef>
                        <a:spcAft>
                          <a:spcPts val="0"/>
                        </a:spcAft>
                        <a:buNone/>
                      </a:pPr>
                      <a:r>
                        <a:rPr lang="en" sz="1000">
                          <a:latin typeface="Calibri"/>
                          <a:ea typeface="Calibri"/>
                          <a:cs typeface="Calibri"/>
                          <a:sym typeface="Calibri"/>
                        </a:rPr>
                        <a:t>0.480</a:t>
                      </a:r>
                      <a:endParaRPr sz="1000">
                        <a:latin typeface="Calibri"/>
                        <a:ea typeface="Calibri"/>
                        <a:cs typeface="Calibri"/>
                        <a:sym typeface="Calibri"/>
                      </a:endParaRPr>
                    </a:p>
                  </a:txBody>
                  <a:tcPr marL="68575" marR="68575" marT="0" marB="0"/>
                </a:tc>
                <a:tc>
                  <a:txBody>
                    <a:bodyPr/>
                    <a:lstStyle/>
                    <a:p>
                      <a:pPr marL="0" lvl="0" indent="0" algn="ctr" rtl="0">
                        <a:spcBef>
                          <a:spcPts val="0"/>
                        </a:spcBef>
                        <a:spcAft>
                          <a:spcPts val="0"/>
                        </a:spcAft>
                        <a:buNone/>
                      </a:pPr>
                      <a:r>
                        <a:rPr lang="en" sz="1000">
                          <a:latin typeface="Calibri"/>
                          <a:ea typeface="Calibri"/>
                          <a:cs typeface="Calibri"/>
                          <a:sym typeface="Calibri"/>
                        </a:rPr>
                        <a:t>0.538</a:t>
                      </a:r>
                      <a:endParaRPr sz="1000">
                        <a:latin typeface="Calibri"/>
                        <a:ea typeface="Calibri"/>
                        <a:cs typeface="Calibri"/>
                        <a:sym typeface="Calibri"/>
                      </a:endParaRPr>
                    </a:p>
                  </a:txBody>
                  <a:tcPr marL="68575" marR="68575" marT="0" marB="0"/>
                </a:tc>
                <a:tc>
                  <a:txBody>
                    <a:bodyPr/>
                    <a:lstStyle/>
                    <a:p>
                      <a:pPr marL="0" lvl="0" indent="0" algn="ctr" rtl="0">
                        <a:spcBef>
                          <a:spcPts val="0"/>
                        </a:spcBef>
                        <a:spcAft>
                          <a:spcPts val="0"/>
                        </a:spcAft>
                        <a:buNone/>
                      </a:pPr>
                      <a:r>
                        <a:rPr lang="en" sz="1000">
                          <a:latin typeface="Calibri"/>
                          <a:ea typeface="Calibri"/>
                          <a:cs typeface="Calibri"/>
                          <a:sym typeface="Calibri"/>
                        </a:rPr>
                        <a:t>0.535</a:t>
                      </a:r>
                      <a:endParaRPr sz="1000">
                        <a:latin typeface="Calibri"/>
                        <a:ea typeface="Calibri"/>
                        <a:cs typeface="Calibri"/>
                        <a:sym typeface="Calibri"/>
                      </a:endParaRPr>
                    </a:p>
                  </a:txBody>
                  <a:tcPr marL="68575" marR="68575" marT="0" marB="0"/>
                </a:tc>
                <a:tc>
                  <a:txBody>
                    <a:bodyPr/>
                    <a:lstStyle/>
                    <a:p>
                      <a:pPr marL="0" lvl="0" indent="0" algn="ctr" rtl="0">
                        <a:spcBef>
                          <a:spcPts val="0"/>
                        </a:spcBef>
                        <a:spcAft>
                          <a:spcPts val="0"/>
                        </a:spcAft>
                        <a:buNone/>
                      </a:pPr>
                      <a:r>
                        <a:rPr lang="en" sz="1000">
                          <a:latin typeface="Calibri"/>
                          <a:ea typeface="Calibri"/>
                          <a:cs typeface="Calibri"/>
                          <a:sym typeface="Calibri"/>
                        </a:rPr>
                        <a:t>0.614</a:t>
                      </a:r>
                      <a:endParaRPr sz="1000">
                        <a:latin typeface="Calibri"/>
                        <a:ea typeface="Calibri"/>
                        <a:cs typeface="Calibri"/>
                        <a:sym typeface="Calibri"/>
                      </a:endParaRPr>
                    </a:p>
                  </a:txBody>
                  <a:tcPr marL="68575" marR="68575" marT="0" marB="0"/>
                </a:tc>
                <a:tc>
                  <a:txBody>
                    <a:bodyPr/>
                    <a:lstStyle/>
                    <a:p>
                      <a:pPr marL="0" lvl="0" indent="0" algn="ctr" rtl="0">
                        <a:spcBef>
                          <a:spcPts val="0"/>
                        </a:spcBef>
                        <a:spcAft>
                          <a:spcPts val="0"/>
                        </a:spcAft>
                        <a:buNone/>
                      </a:pPr>
                      <a:r>
                        <a:rPr lang="en" sz="1000">
                          <a:latin typeface="Calibri"/>
                          <a:ea typeface="Calibri"/>
                          <a:cs typeface="Calibri"/>
                          <a:sym typeface="Calibri"/>
                        </a:rPr>
                        <a:t>0.877</a:t>
                      </a:r>
                      <a:endParaRPr sz="1000">
                        <a:latin typeface="Calibri"/>
                        <a:ea typeface="Calibri"/>
                        <a:cs typeface="Calibri"/>
                        <a:sym typeface="Calibri"/>
                      </a:endParaRPr>
                    </a:p>
                  </a:txBody>
                  <a:tcPr marL="68575" marR="68575" marT="0" marB="0"/>
                </a:tc>
                <a:tc>
                  <a:txBody>
                    <a:bodyPr/>
                    <a:lstStyle/>
                    <a:p>
                      <a:pPr marL="0" lvl="0" indent="0" algn="ctr" rtl="0">
                        <a:spcBef>
                          <a:spcPts val="0"/>
                        </a:spcBef>
                        <a:spcAft>
                          <a:spcPts val="0"/>
                        </a:spcAft>
                        <a:buNone/>
                      </a:pPr>
                      <a:r>
                        <a:rPr lang="en" sz="1000">
                          <a:latin typeface="Calibri"/>
                          <a:ea typeface="Calibri"/>
                          <a:cs typeface="Calibri"/>
                          <a:sym typeface="Calibri"/>
                        </a:rPr>
                        <a:t>0.910</a:t>
                      </a:r>
                      <a:endParaRPr sz="1000">
                        <a:latin typeface="Calibri"/>
                        <a:ea typeface="Calibri"/>
                        <a:cs typeface="Calibri"/>
                        <a:sym typeface="Calibri"/>
                      </a:endParaRPr>
                    </a:p>
                  </a:txBody>
                  <a:tcPr marL="68575" marR="68575" marT="0" marB="0"/>
                </a:tc>
                <a:tc gridSpan="2">
                  <a:txBody>
                    <a:bodyPr/>
                    <a:lstStyle/>
                    <a:p>
                      <a:pPr marL="0" lvl="0" indent="0" algn="ctr" rtl="0">
                        <a:spcBef>
                          <a:spcPts val="0"/>
                        </a:spcBef>
                        <a:spcAft>
                          <a:spcPts val="0"/>
                        </a:spcAft>
                        <a:buNone/>
                      </a:pPr>
                      <a:r>
                        <a:rPr lang="en" sz="1000">
                          <a:latin typeface="Calibri"/>
                          <a:ea typeface="Calibri"/>
                          <a:cs typeface="Calibri"/>
                          <a:sym typeface="Calibri"/>
                        </a:rPr>
                        <a:t>0.611</a:t>
                      </a:r>
                      <a:endParaRPr sz="1000">
                        <a:latin typeface="Calibri"/>
                        <a:ea typeface="Calibri"/>
                        <a:cs typeface="Calibri"/>
                        <a:sym typeface="Calibri"/>
                      </a:endParaRPr>
                    </a:p>
                  </a:txBody>
                  <a:tcPr marL="68575" marR="68575" marT="0" marB="0"/>
                </a:tc>
                <a:tc hMerge="1">
                  <a:txBody>
                    <a:bodyPr/>
                    <a:lstStyle/>
                    <a:p>
                      <a:endParaRPr lang="en-US"/>
                    </a:p>
                  </a:txBody>
                  <a:tcPr/>
                </a:tc>
                <a:extLst>
                  <a:ext uri="{0D108BD9-81ED-4DB2-BD59-A6C34878D82A}">
                    <a16:rowId xmlns:a16="http://schemas.microsoft.com/office/drawing/2014/main" val="10003"/>
                  </a:ext>
                </a:extLst>
              </a:tr>
              <a:tr h="152400">
                <a:tc>
                  <a:txBody>
                    <a:bodyPr/>
                    <a:lstStyle/>
                    <a:p>
                      <a:pPr marL="0" lvl="0" indent="0" algn="ctr" rtl="0">
                        <a:spcBef>
                          <a:spcPts val="0"/>
                        </a:spcBef>
                        <a:spcAft>
                          <a:spcPts val="0"/>
                        </a:spcAft>
                        <a:buNone/>
                      </a:pPr>
                      <a:r>
                        <a:rPr lang="en" sz="1200">
                          <a:latin typeface="Calibri"/>
                          <a:ea typeface="Calibri"/>
                          <a:cs typeface="Calibri"/>
                          <a:sym typeface="Calibri"/>
                        </a:rPr>
                        <a:t>DRCAML</a:t>
                      </a:r>
                      <a:endParaRPr sz="1200">
                        <a:latin typeface="Calibri"/>
                        <a:ea typeface="Calibri"/>
                        <a:cs typeface="Calibri"/>
                        <a:sym typeface="Calibri"/>
                      </a:endParaRPr>
                    </a:p>
                  </a:txBody>
                  <a:tcPr marL="68575" marR="68575" marT="0" marB="0"/>
                </a:tc>
                <a:tc>
                  <a:txBody>
                    <a:bodyPr/>
                    <a:lstStyle/>
                    <a:p>
                      <a:pPr marL="0" lvl="0" indent="0" algn="ctr" rtl="0">
                        <a:spcBef>
                          <a:spcPts val="0"/>
                        </a:spcBef>
                        <a:spcAft>
                          <a:spcPts val="0"/>
                        </a:spcAft>
                        <a:buNone/>
                      </a:pPr>
                      <a:r>
                        <a:rPr lang="en" sz="1000">
                          <a:latin typeface="Calibri"/>
                          <a:ea typeface="Calibri"/>
                          <a:cs typeface="Calibri"/>
                          <a:sym typeface="Calibri"/>
                        </a:rPr>
                        <a:t>0.368</a:t>
                      </a:r>
                      <a:endParaRPr sz="1000">
                        <a:latin typeface="Calibri"/>
                        <a:ea typeface="Calibri"/>
                        <a:cs typeface="Calibri"/>
                        <a:sym typeface="Calibri"/>
                      </a:endParaRPr>
                    </a:p>
                  </a:txBody>
                  <a:tcPr marL="68575" marR="68575" marT="0" marB="0"/>
                </a:tc>
                <a:tc>
                  <a:txBody>
                    <a:bodyPr/>
                    <a:lstStyle/>
                    <a:p>
                      <a:pPr marL="0" lvl="0" indent="0" algn="ctr" rtl="0">
                        <a:spcBef>
                          <a:spcPts val="0"/>
                        </a:spcBef>
                        <a:spcAft>
                          <a:spcPts val="0"/>
                        </a:spcAft>
                        <a:buNone/>
                      </a:pPr>
                      <a:r>
                        <a:rPr lang="en" sz="1000">
                          <a:latin typeface="Calibri"/>
                          <a:ea typeface="Calibri"/>
                          <a:cs typeface="Calibri"/>
                          <a:sym typeface="Calibri"/>
                        </a:rPr>
                        <a:t>0.423</a:t>
                      </a:r>
                      <a:endParaRPr sz="1000">
                        <a:latin typeface="Calibri"/>
                        <a:ea typeface="Calibri"/>
                        <a:cs typeface="Calibri"/>
                        <a:sym typeface="Calibri"/>
                      </a:endParaRPr>
                    </a:p>
                  </a:txBody>
                  <a:tcPr marL="68575" marR="68575" marT="0" marB="0"/>
                </a:tc>
                <a:tc>
                  <a:txBody>
                    <a:bodyPr/>
                    <a:lstStyle/>
                    <a:p>
                      <a:pPr marL="0" lvl="0" indent="0" algn="ctr" rtl="0">
                        <a:spcBef>
                          <a:spcPts val="0"/>
                        </a:spcBef>
                        <a:spcAft>
                          <a:spcPts val="0"/>
                        </a:spcAft>
                        <a:buNone/>
                      </a:pPr>
                      <a:r>
                        <a:rPr lang="en" sz="1000">
                          <a:latin typeface="Calibri"/>
                          <a:ea typeface="Calibri"/>
                          <a:cs typeface="Calibri"/>
                          <a:sym typeface="Calibri"/>
                        </a:rPr>
                        <a:t>0.578</a:t>
                      </a:r>
                      <a:endParaRPr sz="1000">
                        <a:latin typeface="Calibri"/>
                        <a:ea typeface="Calibri"/>
                        <a:cs typeface="Calibri"/>
                        <a:sym typeface="Calibri"/>
                      </a:endParaRPr>
                    </a:p>
                  </a:txBody>
                  <a:tcPr marL="68575" marR="68575" marT="0" marB="0"/>
                </a:tc>
                <a:tc>
                  <a:txBody>
                    <a:bodyPr/>
                    <a:lstStyle/>
                    <a:p>
                      <a:pPr marL="0" lvl="0" indent="0" algn="ctr" rtl="0">
                        <a:spcBef>
                          <a:spcPts val="0"/>
                        </a:spcBef>
                        <a:spcAft>
                          <a:spcPts val="0"/>
                        </a:spcAft>
                        <a:buNone/>
                      </a:pPr>
                      <a:r>
                        <a:rPr lang="en" sz="1000">
                          <a:latin typeface="Calibri"/>
                          <a:ea typeface="Calibri"/>
                          <a:cs typeface="Calibri"/>
                          <a:sym typeface="Calibri"/>
                        </a:rPr>
                        <a:t>0.716</a:t>
                      </a:r>
                      <a:endParaRPr sz="1000">
                        <a:latin typeface="Calibri"/>
                        <a:ea typeface="Calibri"/>
                        <a:cs typeface="Calibri"/>
                        <a:sym typeface="Calibri"/>
                      </a:endParaRPr>
                    </a:p>
                  </a:txBody>
                  <a:tcPr marL="68575" marR="68575" marT="0" marB="0"/>
                </a:tc>
                <a:tc>
                  <a:txBody>
                    <a:bodyPr/>
                    <a:lstStyle/>
                    <a:p>
                      <a:pPr marL="0" lvl="0" indent="0" algn="ctr" rtl="0">
                        <a:spcBef>
                          <a:spcPts val="0"/>
                        </a:spcBef>
                        <a:spcAft>
                          <a:spcPts val="0"/>
                        </a:spcAft>
                        <a:buNone/>
                      </a:pPr>
                      <a:r>
                        <a:rPr lang="en" sz="1000">
                          <a:latin typeface="Calibri"/>
                          <a:ea typeface="Calibri"/>
                          <a:cs typeface="Calibri"/>
                          <a:sym typeface="Calibri"/>
                        </a:rPr>
                        <a:t>0.446</a:t>
                      </a:r>
                      <a:endParaRPr sz="1000">
                        <a:latin typeface="Calibri"/>
                        <a:ea typeface="Calibri"/>
                        <a:cs typeface="Calibri"/>
                        <a:sym typeface="Calibri"/>
                      </a:endParaRPr>
                    </a:p>
                  </a:txBody>
                  <a:tcPr marL="68575" marR="68575" marT="0" marB="0"/>
                </a:tc>
                <a:tc>
                  <a:txBody>
                    <a:bodyPr/>
                    <a:lstStyle/>
                    <a:p>
                      <a:pPr marL="0" lvl="0" indent="0" algn="ctr" rtl="0">
                        <a:spcBef>
                          <a:spcPts val="0"/>
                        </a:spcBef>
                        <a:spcAft>
                          <a:spcPts val="0"/>
                        </a:spcAft>
                        <a:buNone/>
                      </a:pPr>
                      <a:r>
                        <a:rPr lang="en" sz="1000">
                          <a:latin typeface="Calibri"/>
                          <a:ea typeface="Calibri"/>
                          <a:cs typeface="Calibri"/>
                          <a:sym typeface="Calibri"/>
                        </a:rPr>
                        <a:t>0.509</a:t>
                      </a:r>
                      <a:endParaRPr sz="1000">
                        <a:latin typeface="Calibri"/>
                        <a:ea typeface="Calibri"/>
                        <a:cs typeface="Calibri"/>
                        <a:sym typeface="Calibri"/>
                      </a:endParaRPr>
                    </a:p>
                  </a:txBody>
                  <a:tcPr marL="68575" marR="68575" marT="0" marB="0"/>
                </a:tc>
                <a:tc>
                  <a:txBody>
                    <a:bodyPr/>
                    <a:lstStyle/>
                    <a:p>
                      <a:pPr marL="0" lvl="0" indent="0" algn="ctr" rtl="0">
                        <a:spcBef>
                          <a:spcPts val="0"/>
                        </a:spcBef>
                        <a:spcAft>
                          <a:spcPts val="0"/>
                        </a:spcAft>
                        <a:buNone/>
                      </a:pPr>
                      <a:r>
                        <a:rPr lang="en" sz="1000">
                          <a:latin typeface="Calibri"/>
                          <a:ea typeface="Calibri"/>
                          <a:cs typeface="Calibri"/>
                          <a:sym typeface="Calibri"/>
                        </a:rPr>
                        <a:t>0.503</a:t>
                      </a:r>
                      <a:endParaRPr sz="1000">
                        <a:latin typeface="Calibri"/>
                        <a:ea typeface="Calibri"/>
                        <a:cs typeface="Calibri"/>
                        <a:sym typeface="Calibri"/>
                      </a:endParaRPr>
                    </a:p>
                  </a:txBody>
                  <a:tcPr marL="68575" marR="68575" marT="0" marB="0"/>
                </a:tc>
                <a:tc>
                  <a:txBody>
                    <a:bodyPr/>
                    <a:lstStyle/>
                    <a:p>
                      <a:pPr marL="0" lvl="0" indent="0" algn="ctr" rtl="0">
                        <a:spcBef>
                          <a:spcPts val="0"/>
                        </a:spcBef>
                        <a:spcAft>
                          <a:spcPts val="0"/>
                        </a:spcAft>
                        <a:buNone/>
                      </a:pPr>
                      <a:r>
                        <a:rPr lang="en" sz="1000">
                          <a:latin typeface="Calibri"/>
                          <a:ea typeface="Calibri"/>
                          <a:cs typeface="Calibri"/>
                          <a:sym typeface="Calibri"/>
                        </a:rPr>
                        <a:t>0.598</a:t>
                      </a:r>
                      <a:endParaRPr sz="1000">
                        <a:latin typeface="Calibri"/>
                        <a:ea typeface="Calibri"/>
                        <a:cs typeface="Calibri"/>
                        <a:sym typeface="Calibri"/>
                      </a:endParaRPr>
                    </a:p>
                  </a:txBody>
                  <a:tcPr marL="68575" marR="68575" marT="0" marB="0"/>
                </a:tc>
                <a:tc>
                  <a:txBody>
                    <a:bodyPr/>
                    <a:lstStyle/>
                    <a:p>
                      <a:pPr marL="0" lvl="0" indent="0" algn="ctr" rtl="0">
                        <a:spcBef>
                          <a:spcPts val="0"/>
                        </a:spcBef>
                        <a:spcAft>
                          <a:spcPts val="0"/>
                        </a:spcAft>
                        <a:buNone/>
                      </a:pPr>
                      <a:r>
                        <a:rPr lang="en" sz="1000">
                          <a:latin typeface="Calibri"/>
                          <a:ea typeface="Calibri"/>
                          <a:cs typeface="Calibri"/>
                          <a:sym typeface="Calibri"/>
                        </a:rPr>
                        <a:t>0.862</a:t>
                      </a:r>
                      <a:endParaRPr sz="1000">
                        <a:latin typeface="Calibri"/>
                        <a:ea typeface="Calibri"/>
                        <a:cs typeface="Calibri"/>
                        <a:sym typeface="Calibri"/>
                      </a:endParaRPr>
                    </a:p>
                  </a:txBody>
                  <a:tcPr marL="68575" marR="68575" marT="0" marB="0"/>
                </a:tc>
                <a:tc>
                  <a:txBody>
                    <a:bodyPr/>
                    <a:lstStyle/>
                    <a:p>
                      <a:pPr marL="0" lvl="0" indent="0" algn="ctr" rtl="0">
                        <a:spcBef>
                          <a:spcPts val="0"/>
                        </a:spcBef>
                        <a:spcAft>
                          <a:spcPts val="0"/>
                        </a:spcAft>
                        <a:buNone/>
                      </a:pPr>
                      <a:r>
                        <a:rPr lang="en" sz="1000">
                          <a:latin typeface="Calibri"/>
                          <a:ea typeface="Calibri"/>
                          <a:cs typeface="Calibri"/>
                          <a:sym typeface="Calibri"/>
                        </a:rPr>
                        <a:t>0.905</a:t>
                      </a:r>
                      <a:endParaRPr sz="1000">
                        <a:latin typeface="Calibri"/>
                        <a:ea typeface="Calibri"/>
                        <a:cs typeface="Calibri"/>
                        <a:sym typeface="Calibri"/>
                      </a:endParaRPr>
                    </a:p>
                  </a:txBody>
                  <a:tcPr marL="68575" marR="68575" marT="0" marB="0"/>
                </a:tc>
                <a:tc gridSpan="2">
                  <a:txBody>
                    <a:bodyPr/>
                    <a:lstStyle/>
                    <a:p>
                      <a:pPr marL="0" lvl="0" indent="0" algn="ctr" rtl="0">
                        <a:spcBef>
                          <a:spcPts val="0"/>
                        </a:spcBef>
                        <a:spcAft>
                          <a:spcPts val="0"/>
                        </a:spcAft>
                        <a:buNone/>
                      </a:pPr>
                      <a:r>
                        <a:rPr lang="en" sz="1000">
                          <a:latin typeface="Calibri"/>
                          <a:ea typeface="Calibri"/>
                          <a:cs typeface="Calibri"/>
                          <a:sym typeface="Calibri"/>
                        </a:rPr>
                        <a:t>0.599</a:t>
                      </a:r>
                      <a:endParaRPr sz="1000">
                        <a:latin typeface="Calibri"/>
                        <a:ea typeface="Calibri"/>
                        <a:cs typeface="Calibri"/>
                        <a:sym typeface="Calibri"/>
                      </a:endParaRPr>
                    </a:p>
                  </a:txBody>
                  <a:tcPr marL="68575" marR="68575" marT="0" marB="0"/>
                </a:tc>
                <a:tc hMerge="1">
                  <a:txBody>
                    <a:bodyPr/>
                    <a:lstStyle/>
                    <a:p>
                      <a:endParaRPr lang="en-US"/>
                    </a:p>
                  </a:txBody>
                  <a:tcPr/>
                </a:tc>
                <a:extLst>
                  <a:ext uri="{0D108BD9-81ED-4DB2-BD59-A6C34878D82A}">
                    <a16:rowId xmlns:a16="http://schemas.microsoft.com/office/drawing/2014/main" val="10004"/>
                  </a:ext>
                </a:extLst>
              </a:tr>
              <a:tr h="165100">
                <a:tc>
                  <a:txBody>
                    <a:bodyPr/>
                    <a:lstStyle/>
                    <a:p>
                      <a:pPr marL="0" lvl="0" indent="0" algn="ctr" rtl="0">
                        <a:spcBef>
                          <a:spcPts val="0"/>
                        </a:spcBef>
                        <a:spcAft>
                          <a:spcPts val="0"/>
                        </a:spcAft>
                        <a:buNone/>
                      </a:pPr>
                      <a:r>
                        <a:rPr lang="en" sz="1200">
                          <a:latin typeface="Calibri"/>
                          <a:ea typeface="Calibri"/>
                          <a:cs typeface="Calibri"/>
                          <a:sym typeface="Calibri"/>
                        </a:rPr>
                        <a:t>CNN</a:t>
                      </a:r>
                      <a:endParaRPr sz="1200">
                        <a:latin typeface="Calibri"/>
                        <a:ea typeface="Calibri"/>
                        <a:cs typeface="Calibri"/>
                        <a:sym typeface="Calibri"/>
                      </a:endParaRPr>
                    </a:p>
                  </a:txBody>
                  <a:tcPr marL="68575" marR="68575" marT="0" marB="0"/>
                </a:tc>
                <a:tc>
                  <a:txBody>
                    <a:bodyPr/>
                    <a:lstStyle/>
                    <a:p>
                      <a:pPr marL="0" lvl="0" indent="0" algn="ctr" rtl="0">
                        <a:spcBef>
                          <a:spcPts val="0"/>
                        </a:spcBef>
                        <a:spcAft>
                          <a:spcPts val="0"/>
                        </a:spcAft>
                        <a:buNone/>
                      </a:pPr>
                      <a:r>
                        <a:rPr lang="en" sz="1000">
                          <a:latin typeface="Calibri"/>
                          <a:ea typeface="Calibri"/>
                          <a:cs typeface="Calibri"/>
                          <a:sym typeface="Calibri"/>
                        </a:rPr>
                        <a:t>0.430</a:t>
                      </a:r>
                      <a:endParaRPr sz="1000">
                        <a:latin typeface="Calibri"/>
                        <a:ea typeface="Calibri"/>
                        <a:cs typeface="Calibri"/>
                        <a:sym typeface="Calibri"/>
                      </a:endParaRPr>
                    </a:p>
                  </a:txBody>
                  <a:tcPr marL="68575" marR="68575" marT="0" marB="0"/>
                </a:tc>
                <a:tc>
                  <a:txBody>
                    <a:bodyPr/>
                    <a:lstStyle/>
                    <a:p>
                      <a:pPr marL="0" lvl="0" indent="0" algn="ctr" rtl="0">
                        <a:spcBef>
                          <a:spcPts val="0"/>
                        </a:spcBef>
                        <a:spcAft>
                          <a:spcPts val="0"/>
                        </a:spcAft>
                        <a:buNone/>
                      </a:pPr>
                      <a:r>
                        <a:rPr lang="en" sz="1000">
                          <a:latin typeface="Calibri"/>
                          <a:ea typeface="Calibri"/>
                          <a:cs typeface="Calibri"/>
                          <a:sym typeface="Calibri"/>
                        </a:rPr>
                        <a:t>0.461</a:t>
                      </a:r>
                      <a:endParaRPr sz="1000">
                        <a:latin typeface="Calibri"/>
                        <a:ea typeface="Calibri"/>
                        <a:cs typeface="Calibri"/>
                        <a:sym typeface="Calibri"/>
                      </a:endParaRPr>
                    </a:p>
                  </a:txBody>
                  <a:tcPr marL="68575" marR="68575" marT="0" marB="0"/>
                </a:tc>
                <a:tc>
                  <a:txBody>
                    <a:bodyPr/>
                    <a:lstStyle/>
                    <a:p>
                      <a:pPr marL="0" lvl="0" indent="0" algn="ctr" rtl="0">
                        <a:spcBef>
                          <a:spcPts val="0"/>
                        </a:spcBef>
                        <a:spcAft>
                          <a:spcPts val="0"/>
                        </a:spcAft>
                        <a:buNone/>
                      </a:pPr>
                      <a:r>
                        <a:rPr lang="en" sz="1000">
                          <a:latin typeface="Calibri"/>
                          <a:ea typeface="Calibri"/>
                          <a:cs typeface="Calibri"/>
                          <a:sym typeface="Calibri"/>
                        </a:rPr>
                        <a:t>0.520</a:t>
                      </a:r>
                      <a:endParaRPr sz="1000">
                        <a:latin typeface="Calibri"/>
                        <a:ea typeface="Calibri"/>
                        <a:cs typeface="Calibri"/>
                        <a:sym typeface="Calibri"/>
                      </a:endParaRPr>
                    </a:p>
                  </a:txBody>
                  <a:tcPr marL="68575" marR="68575" marT="0" marB="0"/>
                </a:tc>
                <a:tc>
                  <a:txBody>
                    <a:bodyPr/>
                    <a:lstStyle/>
                    <a:p>
                      <a:pPr marL="0" lvl="0" indent="0" algn="ctr" rtl="0">
                        <a:spcBef>
                          <a:spcPts val="0"/>
                        </a:spcBef>
                        <a:spcAft>
                          <a:spcPts val="0"/>
                        </a:spcAft>
                        <a:buNone/>
                      </a:pPr>
                      <a:r>
                        <a:rPr lang="en" sz="1000">
                          <a:latin typeface="Calibri"/>
                          <a:ea typeface="Calibri"/>
                          <a:cs typeface="Calibri"/>
                          <a:sym typeface="Calibri"/>
                        </a:rPr>
                        <a:t>0.565</a:t>
                      </a:r>
                      <a:endParaRPr sz="1000">
                        <a:latin typeface="Calibri"/>
                        <a:ea typeface="Calibri"/>
                        <a:cs typeface="Calibri"/>
                        <a:sym typeface="Calibri"/>
                      </a:endParaRPr>
                    </a:p>
                  </a:txBody>
                  <a:tcPr marL="68575" marR="68575" marT="0" marB="0"/>
                </a:tc>
                <a:tc>
                  <a:txBody>
                    <a:bodyPr/>
                    <a:lstStyle/>
                    <a:p>
                      <a:pPr marL="0" lvl="0" indent="0" algn="ctr" rtl="0">
                        <a:spcBef>
                          <a:spcPts val="0"/>
                        </a:spcBef>
                        <a:spcAft>
                          <a:spcPts val="0"/>
                        </a:spcAft>
                        <a:buNone/>
                      </a:pPr>
                      <a:r>
                        <a:rPr lang="en" sz="1000">
                          <a:latin typeface="Calibri"/>
                          <a:ea typeface="Calibri"/>
                          <a:cs typeface="Calibri"/>
                          <a:sym typeface="Calibri"/>
                        </a:rPr>
                        <a:t>0.670</a:t>
                      </a:r>
                      <a:endParaRPr sz="1000">
                        <a:latin typeface="Calibri"/>
                        <a:ea typeface="Calibri"/>
                        <a:cs typeface="Calibri"/>
                        <a:sym typeface="Calibri"/>
                      </a:endParaRPr>
                    </a:p>
                  </a:txBody>
                  <a:tcPr marL="68575" marR="68575" marT="0" marB="0"/>
                </a:tc>
                <a:tc>
                  <a:txBody>
                    <a:bodyPr/>
                    <a:lstStyle/>
                    <a:p>
                      <a:pPr marL="0" lvl="0" indent="0" algn="ctr" rtl="0">
                        <a:spcBef>
                          <a:spcPts val="0"/>
                        </a:spcBef>
                        <a:spcAft>
                          <a:spcPts val="0"/>
                        </a:spcAft>
                        <a:buNone/>
                      </a:pPr>
                      <a:r>
                        <a:rPr lang="en" sz="1000">
                          <a:latin typeface="Calibri"/>
                          <a:ea typeface="Calibri"/>
                          <a:cs typeface="Calibri"/>
                          <a:sym typeface="Calibri"/>
                        </a:rPr>
                        <a:t>0.713</a:t>
                      </a:r>
                      <a:endParaRPr sz="1000">
                        <a:latin typeface="Calibri"/>
                        <a:ea typeface="Calibri"/>
                        <a:cs typeface="Calibri"/>
                        <a:sym typeface="Calibri"/>
                      </a:endParaRPr>
                    </a:p>
                  </a:txBody>
                  <a:tcPr marL="68575" marR="68575" marT="0" marB="0"/>
                </a:tc>
                <a:tc>
                  <a:txBody>
                    <a:bodyPr/>
                    <a:lstStyle/>
                    <a:p>
                      <a:pPr marL="0" lvl="0" indent="0" algn="ctr" rtl="0">
                        <a:spcBef>
                          <a:spcPts val="0"/>
                        </a:spcBef>
                        <a:spcAft>
                          <a:spcPts val="0"/>
                        </a:spcAft>
                        <a:buNone/>
                      </a:pPr>
                      <a:r>
                        <a:rPr lang="en" sz="1000">
                          <a:latin typeface="Calibri"/>
                          <a:ea typeface="Calibri"/>
                          <a:cs typeface="Calibri"/>
                          <a:sym typeface="Calibri"/>
                        </a:rPr>
                        <a:t>0.586</a:t>
                      </a:r>
                      <a:endParaRPr sz="1000">
                        <a:latin typeface="Calibri"/>
                        <a:ea typeface="Calibri"/>
                        <a:cs typeface="Calibri"/>
                        <a:sym typeface="Calibri"/>
                      </a:endParaRPr>
                    </a:p>
                  </a:txBody>
                  <a:tcPr marL="68575" marR="68575" marT="0" marB="0"/>
                </a:tc>
                <a:tc>
                  <a:txBody>
                    <a:bodyPr/>
                    <a:lstStyle/>
                    <a:p>
                      <a:pPr marL="0" lvl="0" indent="0" algn="ctr" rtl="0">
                        <a:spcBef>
                          <a:spcPts val="0"/>
                        </a:spcBef>
                        <a:spcAft>
                          <a:spcPts val="0"/>
                        </a:spcAft>
                        <a:buNone/>
                      </a:pPr>
                      <a:r>
                        <a:rPr lang="en" sz="1000">
                          <a:latin typeface="Calibri"/>
                          <a:ea typeface="Calibri"/>
                          <a:cs typeface="Calibri"/>
                          <a:sym typeface="Calibri"/>
                        </a:rPr>
                        <a:t>0.631</a:t>
                      </a:r>
                      <a:endParaRPr sz="1000">
                        <a:latin typeface="Calibri"/>
                        <a:ea typeface="Calibri"/>
                        <a:cs typeface="Calibri"/>
                        <a:sym typeface="Calibri"/>
                      </a:endParaRPr>
                    </a:p>
                  </a:txBody>
                  <a:tcPr marL="68575" marR="68575" marT="0" marB="0"/>
                </a:tc>
                <a:tc>
                  <a:txBody>
                    <a:bodyPr/>
                    <a:lstStyle/>
                    <a:p>
                      <a:pPr marL="0" lvl="0" indent="0" algn="ctr" rtl="0">
                        <a:spcBef>
                          <a:spcPts val="0"/>
                        </a:spcBef>
                        <a:spcAft>
                          <a:spcPts val="0"/>
                        </a:spcAft>
                        <a:buNone/>
                      </a:pPr>
                      <a:r>
                        <a:rPr lang="en" sz="1000">
                          <a:latin typeface="Calibri"/>
                          <a:ea typeface="Calibri"/>
                          <a:cs typeface="Calibri"/>
                          <a:sym typeface="Calibri"/>
                        </a:rPr>
                        <a:t>0.879</a:t>
                      </a:r>
                      <a:endParaRPr sz="1000">
                        <a:latin typeface="Calibri"/>
                        <a:ea typeface="Calibri"/>
                        <a:cs typeface="Calibri"/>
                        <a:sym typeface="Calibri"/>
                      </a:endParaRPr>
                    </a:p>
                  </a:txBody>
                  <a:tcPr marL="68575" marR="68575" marT="0" marB="0"/>
                </a:tc>
                <a:tc>
                  <a:txBody>
                    <a:bodyPr/>
                    <a:lstStyle/>
                    <a:p>
                      <a:pPr marL="0" lvl="0" indent="0" algn="ctr" rtl="0">
                        <a:spcBef>
                          <a:spcPts val="0"/>
                        </a:spcBef>
                        <a:spcAft>
                          <a:spcPts val="0"/>
                        </a:spcAft>
                        <a:buNone/>
                      </a:pPr>
                      <a:r>
                        <a:rPr lang="en" sz="1000">
                          <a:latin typeface="Calibri"/>
                          <a:ea typeface="Calibri"/>
                          <a:cs typeface="Calibri"/>
                          <a:sym typeface="Calibri"/>
                        </a:rPr>
                        <a:t>0.909</a:t>
                      </a:r>
                      <a:endParaRPr sz="1000">
                        <a:latin typeface="Calibri"/>
                        <a:ea typeface="Calibri"/>
                        <a:cs typeface="Calibri"/>
                        <a:sym typeface="Calibri"/>
                      </a:endParaRPr>
                    </a:p>
                  </a:txBody>
                  <a:tcPr marL="68575" marR="68575" marT="0" marB="0"/>
                </a:tc>
                <a:tc gridSpan="2">
                  <a:txBody>
                    <a:bodyPr/>
                    <a:lstStyle/>
                    <a:p>
                      <a:pPr marL="0" lvl="0" indent="0" algn="ctr" rtl="0">
                        <a:spcBef>
                          <a:spcPts val="0"/>
                        </a:spcBef>
                        <a:spcAft>
                          <a:spcPts val="0"/>
                        </a:spcAft>
                        <a:buNone/>
                      </a:pPr>
                      <a:r>
                        <a:rPr lang="en" sz="1000">
                          <a:latin typeface="Calibri"/>
                          <a:ea typeface="Calibri"/>
                          <a:cs typeface="Calibri"/>
                          <a:sym typeface="Calibri"/>
                        </a:rPr>
                        <a:t>0.617</a:t>
                      </a:r>
                      <a:endParaRPr sz="1000">
                        <a:latin typeface="Calibri"/>
                        <a:ea typeface="Calibri"/>
                        <a:cs typeface="Calibri"/>
                        <a:sym typeface="Calibri"/>
                      </a:endParaRPr>
                    </a:p>
                  </a:txBody>
                  <a:tcPr marL="68575" marR="68575" marT="0" marB="0"/>
                </a:tc>
                <a:tc hMerge="1">
                  <a:txBody>
                    <a:bodyPr/>
                    <a:lstStyle/>
                    <a:p>
                      <a:endParaRPr lang="en-US"/>
                    </a:p>
                  </a:txBody>
                  <a:tcPr/>
                </a:tc>
                <a:extLst>
                  <a:ext uri="{0D108BD9-81ED-4DB2-BD59-A6C34878D82A}">
                    <a16:rowId xmlns:a16="http://schemas.microsoft.com/office/drawing/2014/main" val="10005"/>
                  </a:ext>
                </a:extLst>
              </a:tr>
              <a:tr h="152400">
                <a:tc>
                  <a:txBody>
                    <a:bodyPr/>
                    <a:lstStyle/>
                    <a:p>
                      <a:pPr marL="0" lvl="0" indent="0" algn="ctr" rtl="0">
                        <a:spcBef>
                          <a:spcPts val="0"/>
                        </a:spcBef>
                        <a:spcAft>
                          <a:spcPts val="0"/>
                        </a:spcAft>
                        <a:buNone/>
                      </a:pPr>
                      <a:r>
                        <a:rPr lang="en" sz="1000">
                          <a:latin typeface="Calibri"/>
                          <a:ea typeface="Calibri"/>
                          <a:cs typeface="Calibri"/>
                          <a:sym typeface="Calibri"/>
                        </a:rPr>
                        <a:t>Clinic Bert</a:t>
                      </a:r>
                      <a:endParaRPr sz="1200">
                        <a:latin typeface="Calibri"/>
                        <a:ea typeface="Calibri"/>
                        <a:cs typeface="Calibri"/>
                        <a:sym typeface="Calibri"/>
                      </a:endParaRPr>
                    </a:p>
                  </a:txBody>
                  <a:tcPr marL="68575" marR="68575" marT="0" marB="0"/>
                </a:tc>
                <a:tc>
                  <a:txBody>
                    <a:bodyPr/>
                    <a:lstStyle/>
                    <a:p>
                      <a:pPr marL="0" lvl="0" indent="0" algn="ctr" rtl="0">
                        <a:spcBef>
                          <a:spcPts val="0"/>
                        </a:spcBef>
                        <a:spcAft>
                          <a:spcPts val="0"/>
                        </a:spcAft>
                        <a:buNone/>
                      </a:pPr>
                      <a:r>
                        <a:rPr lang="en" sz="1000">
                          <a:latin typeface="Calibri"/>
                          <a:ea typeface="Calibri"/>
                          <a:cs typeface="Calibri"/>
                          <a:sym typeface="Calibri"/>
                        </a:rPr>
                        <a:t>0.145</a:t>
                      </a:r>
                      <a:endParaRPr sz="1000">
                        <a:latin typeface="Calibri"/>
                        <a:ea typeface="Calibri"/>
                        <a:cs typeface="Calibri"/>
                        <a:sym typeface="Calibri"/>
                      </a:endParaRPr>
                    </a:p>
                  </a:txBody>
                  <a:tcPr marL="68575" marR="68575" marT="0" marB="0"/>
                </a:tc>
                <a:tc>
                  <a:txBody>
                    <a:bodyPr/>
                    <a:lstStyle/>
                    <a:p>
                      <a:pPr marL="0" lvl="0" indent="0" algn="ctr" rtl="0">
                        <a:spcBef>
                          <a:spcPts val="0"/>
                        </a:spcBef>
                        <a:spcAft>
                          <a:spcPts val="0"/>
                        </a:spcAft>
                        <a:buNone/>
                      </a:pPr>
                      <a:r>
                        <a:rPr lang="en" sz="1000">
                          <a:latin typeface="Calibri"/>
                          <a:ea typeface="Calibri"/>
                          <a:cs typeface="Calibri"/>
                          <a:sym typeface="Calibri"/>
                        </a:rPr>
                        <a:t>0.214</a:t>
                      </a:r>
                      <a:endParaRPr sz="1000">
                        <a:latin typeface="Calibri"/>
                        <a:ea typeface="Calibri"/>
                        <a:cs typeface="Calibri"/>
                        <a:sym typeface="Calibri"/>
                      </a:endParaRPr>
                    </a:p>
                  </a:txBody>
                  <a:tcPr marL="68575" marR="68575" marT="0" marB="0"/>
                </a:tc>
                <a:tc>
                  <a:txBody>
                    <a:bodyPr/>
                    <a:lstStyle/>
                    <a:p>
                      <a:pPr marL="0" lvl="0" indent="0" algn="ctr" rtl="0">
                        <a:spcBef>
                          <a:spcPts val="0"/>
                        </a:spcBef>
                        <a:spcAft>
                          <a:spcPts val="0"/>
                        </a:spcAft>
                        <a:buNone/>
                      </a:pPr>
                      <a:r>
                        <a:rPr lang="en" sz="1000">
                          <a:latin typeface="Calibri"/>
                          <a:ea typeface="Calibri"/>
                          <a:cs typeface="Calibri"/>
                          <a:sym typeface="Calibri"/>
                        </a:rPr>
                        <a:t>0.416</a:t>
                      </a:r>
                      <a:endParaRPr sz="1000">
                        <a:latin typeface="Calibri"/>
                        <a:ea typeface="Calibri"/>
                        <a:cs typeface="Calibri"/>
                        <a:sym typeface="Calibri"/>
                      </a:endParaRPr>
                    </a:p>
                  </a:txBody>
                  <a:tcPr marL="68575" marR="68575" marT="0" marB="0"/>
                </a:tc>
                <a:tc>
                  <a:txBody>
                    <a:bodyPr/>
                    <a:lstStyle/>
                    <a:p>
                      <a:pPr marL="0" lvl="0" indent="0" algn="ctr" rtl="0">
                        <a:spcBef>
                          <a:spcPts val="0"/>
                        </a:spcBef>
                        <a:spcAft>
                          <a:spcPts val="0"/>
                        </a:spcAft>
                        <a:buNone/>
                      </a:pPr>
                      <a:r>
                        <a:rPr lang="en" sz="1000">
                          <a:latin typeface="Calibri"/>
                          <a:ea typeface="Calibri"/>
                          <a:cs typeface="Calibri"/>
                          <a:sym typeface="Calibri"/>
                        </a:rPr>
                        <a:t>0.727</a:t>
                      </a:r>
                      <a:endParaRPr sz="1000">
                        <a:latin typeface="Calibri"/>
                        <a:ea typeface="Calibri"/>
                        <a:cs typeface="Calibri"/>
                        <a:sym typeface="Calibri"/>
                      </a:endParaRPr>
                    </a:p>
                  </a:txBody>
                  <a:tcPr marL="68575" marR="68575" marT="0" marB="0"/>
                </a:tc>
                <a:tc>
                  <a:txBody>
                    <a:bodyPr/>
                    <a:lstStyle/>
                    <a:p>
                      <a:pPr marL="0" lvl="0" indent="0" algn="ctr" rtl="0">
                        <a:spcBef>
                          <a:spcPts val="0"/>
                        </a:spcBef>
                        <a:spcAft>
                          <a:spcPts val="0"/>
                        </a:spcAft>
                        <a:buNone/>
                      </a:pPr>
                      <a:r>
                        <a:rPr lang="en" sz="1000">
                          <a:latin typeface="Calibri"/>
                          <a:ea typeface="Calibri"/>
                          <a:cs typeface="Calibri"/>
                          <a:sym typeface="Calibri"/>
                        </a:rPr>
                        <a:t>0.165</a:t>
                      </a:r>
                      <a:endParaRPr sz="1000">
                        <a:latin typeface="Calibri"/>
                        <a:ea typeface="Calibri"/>
                        <a:cs typeface="Calibri"/>
                        <a:sym typeface="Calibri"/>
                      </a:endParaRPr>
                    </a:p>
                  </a:txBody>
                  <a:tcPr marL="68575" marR="68575" marT="0" marB="0"/>
                </a:tc>
                <a:tc>
                  <a:txBody>
                    <a:bodyPr/>
                    <a:lstStyle/>
                    <a:p>
                      <a:pPr marL="0" lvl="0" indent="0" algn="ctr" rtl="0">
                        <a:spcBef>
                          <a:spcPts val="0"/>
                        </a:spcBef>
                        <a:spcAft>
                          <a:spcPts val="0"/>
                        </a:spcAft>
                        <a:buNone/>
                      </a:pPr>
                      <a:r>
                        <a:rPr lang="en" sz="1000">
                          <a:latin typeface="Calibri"/>
                          <a:ea typeface="Calibri"/>
                          <a:cs typeface="Calibri"/>
                          <a:sym typeface="Calibri"/>
                        </a:rPr>
                        <a:t>0.233</a:t>
                      </a:r>
                      <a:endParaRPr sz="1000">
                        <a:latin typeface="Calibri"/>
                        <a:ea typeface="Calibri"/>
                        <a:cs typeface="Calibri"/>
                        <a:sym typeface="Calibri"/>
                      </a:endParaRPr>
                    </a:p>
                  </a:txBody>
                  <a:tcPr marL="68575" marR="68575" marT="0" marB="0"/>
                </a:tc>
                <a:tc>
                  <a:txBody>
                    <a:bodyPr/>
                    <a:lstStyle/>
                    <a:p>
                      <a:pPr marL="0" lvl="0" indent="0" algn="ctr" rtl="0">
                        <a:spcBef>
                          <a:spcPts val="0"/>
                        </a:spcBef>
                        <a:spcAft>
                          <a:spcPts val="0"/>
                        </a:spcAft>
                        <a:buNone/>
                      </a:pPr>
                      <a:r>
                        <a:rPr lang="en" sz="1000">
                          <a:latin typeface="Calibri"/>
                          <a:ea typeface="Calibri"/>
                          <a:cs typeface="Calibri"/>
                          <a:sym typeface="Calibri"/>
                        </a:rPr>
                        <a:t>0.236</a:t>
                      </a:r>
                      <a:endParaRPr sz="1000">
                        <a:latin typeface="Calibri"/>
                        <a:ea typeface="Calibri"/>
                        <a:cs typeface="Calibri"/>
                        <a:sym typeface="Calibri"/>
                      </a:endParaRPr>
                    </a:p>
                  </a:txBody>
                  <a:tcPr marL="68575" marR="68575" marT="0" marB="0"/>
                </a:tc>
                <a:tc>
                  <a:txBody>
                    <a:bodyPr/>
                    <a:lstStyle/>
                    <a:p>
                      <a:pPr marL="0" lvl="0" indent="0" algn="ctr" rtl="0">
                        <a:spcBef>
                          <a:spcPts val="0"/>
                        </a:spcBef>
                        <a:spcAft>
                          <a:spcPts val="0"/>
                        </a:spcAft>
                        <a:buNone/>
                      </a:pPr>
                      <a:r>
                        <a:rPr lang="en" sz="1000">
                          <a:latin typeface="Calibri"/>
                          <a:ea typeface="Calibri"/>
                          <a:cs typeface="Calibri"/>
                          <a:sym typeface="Calibri"/>
                        </a:rPr>
                        <a:t>0.353</a:t>
                      </a:r>
                      <a:endParaRPr sz="1000">
                        <a:latin typeface="Calibri"/>
                        <a:ea typeface="Calibri"/>
                        <a:cs typeface="Calibri"/>
                        <a:sym typeface="Calibri"/>
                      </a:endParaRPr>
                    </a:p>
                  </a:txBody>
                  <a:tcPr marL="68575" marR="68575" marT="0" marB="0"/>
                </a:tc>
                <a:tc>
                  <a:txBody>
                    <a:bodyPr/>
                    <a:lstStyle/>
                    <a:p>
                      <a:pPr marL="0" lvl="0" indent="0" algn="ctr" rtl="0">
                        <a:spcBef>
                          <a:spcPts val="0"/>
                        </a:spcBef>
                        <a:spcAft>
                          <a:spcPts val="0"/>
                        </a:spcAft>
                        <a:buNone/>
                      </a:pPr>
                      <a:r>
                        <a:rPr lang="en" sz="1000">
                          <a:latin typeface="Calibri"/>
                          <a:ea typeface="Calibri"/>
                          <a:cs typeface="Calibri"/>
                          <a:sym typeface="Calibri"/>
                        </a:rPr>
                        <a:t>0.782</a:t>
                      </a:r>
                      <a:endParaRPr sz="1000">
                        <a:latin typeface="Calibri"/>
                        <a:ea typeface="Calibri"/>
                        <a:cs typeface="Calibri"/>
                        <a:sym typeface="Calibri"/>
                      </a:endParaRPr>
                    </a:p>
                  </a:txBody>
                  <a:tcPr marL="68575" marR="68575" marT="0" marB="0"/>
                </a:tc>
                <a:tc>
                  <a:txBody>
                    <a:bodyPr/>
                    <a:lstStyle/>
                    <a:p>
                      <a:pPr marL="0" lvl="0" indent="0" algn="ctr" rtl="0">
                        <a:spcBef>
                          <a:spcPts val="0"/>
                        </a:spcBef>
                        <a:spcAft>
                          <a:spcPts val="0"/>
                        </a:spcAft>
                        <a:buNone/>
                      </a:pPr>
                      <a:r>
                        <a:rPr lang="en" sz="1000">
                          <a:latin typeface="Calibri"/>
                          <a:ea typeface="Calibri"/>
                          <a:cs typeface="Calibri"/>
                          <a:sym typeface="Calibri"/>
                        </a:rPr>
                        <a:t>0.828</a:t>
                      </a:r>
                      <a:endParaRPr sz="1000">
                        <a:latin typeface="Calibri"/>
                        <a:ea typeface="Calibri"/>
                        <a:cs typeface="Calibri"/>
                        <a:sym typeface="Calibri"/>
                      </a:endParaRPr>
                    </a:p>
                  </a:txBody>
                  <a:tcPr marL="68575" marR="68575" marT="0" marB="0"/>
                </a:tc>
                <a:tc gridSpan="2">
                  <a:txBody>
                    <a:bodyPr/>
                    <a:lstStyle/>
                    <a:p>
                      <a:pPr marL="0" lvl="0" indent="0" algn="ctr" rtl="0">
                        <a:spcBef>
                          <a:spcPts val="0"/>
                        </a:spcBef>
                        <a:spcAft>
                          <a:spcPts val="0"/>
                        </a:spcAft>
                        <a:buNone/>
                      </a:pPr>
                      <a:r>
                        <a:rPr lang="en" sz="1000">
                          <a:latin typeface="Calibri"/>
                          <a:ea typeface="Calibri"/>
                          <a:cs typeface="Calibri"/>
                          <a:sym typeface="Calibri"/>
                        </a:rPr>
                        <a:t>0.471</a:t>
                      </a:r>
                      <a:endParaRPr sz="1000">
                        <a:latin typeface="Calibri"/>
                        <a:ea typeface="Calibri"/>
                        <a:cs typeface="Calibri"/>
                        <a:sym typeface="Calibri"/>
                      </a:endParaRPr>
                    </a:p>
                  </a:txBody>
                  <a:tcPr marL="68575" marR="68575" marT="0" marB="0"/>
                </a:tc>
                <a:tc hMerge="1">
                  <a:txBody>
                    <a:bodyPr/>
                    <a:lstStyle/>
                    <a:p>
                      <a:endParaRPr lang="en-US"/>
                    </a:p>
                  </a:txBody>
                  <a:tcPr/>
                </a:tc>
                <a:extLst>
                  <a:ext uri="{0D108BD9-81ED-4DB2-BD59-A6C34878D82A}">
                    <a16:rowId xmlns:a16="http://schemas.microsoft.com/office/drawing/2014/main" val="10006"/>
                  </a:ext>
                </a:extLst>
              </a:tr>
              <a:tr h="152400">
                <a:tc gridSpan="13">
                  <a:txBody>
                    <a:bodyPr/>
                    <a:lstStyle/>
                    <a:p>
                      <a:pPr marL="0" lvl="0" indent="0" algn="ctr" rtl="0">
                        <a:spcBef>
                          <a:spcPts val="0"/>
                        </a:spcBef>
                        <a:spcAft>
                          <a:spcPts val="0"/>
                        </a:spcAft>
                        <a:buNone/>
                      </a:pPr>
                      <a:r>
                        <a:rPr lang="en" sz="1200" b="1">
                          <a:latin typeface="Calibri"/>
                          <a:ea typeface="Calibri"/>
                          <a:cs typeface="Calibri"/>
                          <a:sym typeface="Calibri"/>
                        </a:rPr>
                        <a:t>CBOW - original - Full dataset - Test set</a:t>
                      </a:r>
                      <a:endParaRPr sz="1200">
                        <a:latin typeface="Calibri"/>
                        <a:ea typeface="Calibri"/>
                        <a:cs typeface="Calibri"/>
                        <a:sym typeface="Calibri"/>
                      </a:endParaRPr>
                    </a:p>
                  </a:txBody>
                  <a:tcPr marL="68575" marR="68575" marT="0" marB="0"/>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7"/>
                  </a:ext>
                </a:extLst>
              </a:tr>
              <a:tr h="152400">
                <a:tc>
                  <a:txBody>
                    <a:bodyPr/>
                    <a:lstStyle/>
                    <a:p>
                      <a:pPr marL="0" lvl="0" indent="0" algn="ctr" rtl="0">
                        <a:spcBef>
                          <a:spcPts val="0"/>
                        </a:spcBef>
                        <a:spcAft>
                          <a:spcPts val="0"/>
                        </a:spcAft>
                        <a:buNone/>
                      </a:pPr>
                      <a:endParaRPr sz="1200">
                        <a:latin typeface="Calibri"/>
                        <a:ea typeface="Calibri"/>
                        <a:cs typeface="Calibri"/>
                        <a:sym typeface="Calibri"/>
                      </a:endParaRPr>
                    </a:p>
                  </a:txBody>
                  <a:tcPr marL="68575" marR="68575" marT="0" marB="0"/>
                </a:tc>
                <a:tc gridSpan="2">
                  <a:txBody>
                    <a:bodyPr/>
                    <a:lstStyle/>
                    <a:p>
                      <a:pPr marL="0" lvl="0" indent="0" algn="ctr" rtl="0">
                        <a:spcBef>
                          <a:spcPts val="0"/>
                        </a:spcBef>
                        <a:spcAft>
                          <a:spcPts val="0"/>
                        </a:spcAft>
                        <a:buNone/>
                      </a:pPr>
                      <a:r>
                        <a:rPr lang="en" sz="1200" b="1">
                          <a:latin typeface="Calibri"/>
                          <a:ea typeface="Calibri"/>
                          <a:cs typeface="Calibri"/>
                          <a:sym typeface="Calibri"/>
                        </a:rPr>
                        <a:t>accuracy</a:t>
                      </a:r>
                      <a:endParaRPr sz="1200" b="1">
                        <a:latin typeface="Calibri"/>
                        <a:ea typeface="Calibri"/>
                        <a:cs typeface="Calibri"/>
                        <a:sym typeface="Calibri"/>
                      </a:endParaRPr>
                    </a:p>
                  </a:txBody>
                  <a:tcPr marL="68575" marR="68575" marT="0" marB="0"/>
                </a:tc>
                <a:tc hMerge="1">
                  <a:txBody>
                    <a:bodyPr/>
                    <a:lstStyle/>
                    <a:p>
                      <a:endParaRPr lang="en-US"/>
                    </a:p>
                  </a:txBody>
                  <a:tcPr/>
                </a:tc>
                <a:tc gridSpan="2">
                  <a:txBody>
                    <a:bodyPr/>
                    <a:lstStyle/>
                    <a:p>
                      <a:pPr marL="0" lvl="0" indent="0" algn="ctr" rtl="0">
                        <a:spcBef>
                          <a:spcPts val="0"/>
                        </a:spcBef>
                        <a:spcAft>
                          <a:spcPts val="0"/>
                        </a:spcAft>
                        <a:buNone/>
                      </a:pPr>
                      <a:r>
                        <a:rPr lang="en" sz="1200" b="1">
                          <a:latin typeface="Calibri"/>
                          <a:ea typeface="Calibri"/>
                          <a:cs typeface="Calibri"/>
                          <a:sym typeface="Calibri"/>
                        </a:rPr>
                        <a:t>precision</a:t>
                      </a:r>
                      <a:endParaRPr sz="1200" b="1">
                        <a:latin typeface="Calibri"/>
                        <a:ea typeface="Calibri"/>
                        <a:cs typeface="Calibri"/>
                        <a:sym typeface="Calibri"/>
                      </a:endParaRPr>
                    </a:p>
                  </a:txBody>
                  <a:tcPr marL="68575" marR="68575" marT="0" marB="0"/>
                </a:tc>
                <a:tc hMerge="1">
                  <a:txBody>
                    <a:bodyPr/>
                    <a:lstStyle/>
                    <a:p>
                      <a:endParaRPr lang="en-US"/>
                    </a:p>
                  </a:txBody>
                  <a:tcPr/>
                </a:tc>
                <a:tc gridSpan="2">
                  <a:txBody>
                    <a:bodyPr/>
                    <a:lstStyle/>
                    <a:p>
                      <a:pPr marL="0" lvl="0" indent="0" algn="ctr" rtl="0">
                        <a:spcBef>
                          <a:spcPts val="0"/>
                        </a:spcBef>
                        <a:spcAft>
                          <a:spcPts val="0"/>
                        </a:spcAft>
                        <a:buNone/>
                      </a:pPr>
                      <a:r>
                        <a:rPr lang="en" sz="1200" b="1">
                          <a:latin typeface="Calibri"/>
                          <a:ea typeface="Calibri"/>
                          <a:cs typeface="Calibri"/>
                          <a:sym typeface="Calibri"/>
                        </a:rPr>
                        <a:t>recall</a:t>
                      </a:r>
                      <a:endParaRPr sz="1200" b="1">
                        <a:latin typeface="Calibri"/>
                        <a:ea typeface="Calibri"/>
                        <a:cs typeface="Calibri"/>
                        <a:sym typeface="Calibri"/>
                      </a:endParaRPr>
                    </a:p>
                  </a:txBody>
                  <a:tcPr marL="68575" marR="68575" marT="0" marB="0"/>
                </a:tc>
                <a:tc hMerge="1">
                  <a:txBody>
                    <a:bodyPr/>
                    <a:lstStyle/>
                    <a:p>
                      <a:endParaRPr lang="en-US"/>
                    </a:p>
                  </a:txBody>
                  <a:tcPr/>
                </a:tc>
                <a:tc gridSpan="2">
                  <a:txBody>
                    <a:bodyPr/>
                    <a:lstStyle/>
                    <a:p>
                      <a:pPr marL="0" lvl="0" indent="0" algn="ctr" rtl="0">
                        <a:spcBef>
                          <a:spcPts val="0"/>
                        </a:spcBef>
                        <a:spcAft>
                          <a:spcPts val="0"/>
                        </a:spcAft>
                        <a:buNone/>
                      </a:pPr>
                      <a:r>
                        <a:rPr lang="en" sz="1200" b="1">
                          <a:latin typeface="Calibri"/>
                          <a:ea typeface="Calibri"/>
                          <a:cs typeface="Calibri"/>
                          <a:sym typeface="Calibri"/>
                        </a:rPr>
                        <a:t>F-score</a:t>
                      </a:r>
                      <a:endParaRPr sz="1200" b="1">
                        <a:latin typeface="Calibri"/>
                        <a:ea typeface="Calibri"/>
                        <a:cs typeface="Calibri"/>
                        <a:sym typeface="Calibri"/>
                      </a:endParaRPr>
                    </a:p>
                  </a:txBody>
                  <a:tcPr marL="68575" marR="68575" marT="0" marB="0"/>
                </a:tc>
                <a:tc hMerge="1">
                  <a:txBody>
                    <a:bodyPr/>
                    <a:lstStyle/>
                    <a:p>
                      <a:endParaRPr lang="en-US"/>
                    </a:p>
                  </a:txBody>
                  <a:tcPr/>
                </a:tc>
                <a:tc gridSpan="2">
                  <a:txBody>
                    <a:bodyPr/>
                    <a:lstStyle/>
                    <a:p>
                      <a:pPr marL="0" lvl="0" indent="0" algn="ctr" rtl="0">
                        <a:spcBef>
                          <a:spcPts val="0"/>
                        </a:spcBef>
                        <a:spcAft>
                          <a:spcPts val="0"/>
                        </a:spcAft>
                        <a:buNone/>
                      </a:pPr>
                      <a:r>
                        <a:rPr lang="en" sz="1200" b="1">
                          <a:latin typeface="Calibri"/>
                          <a:ea typeface="Calibri"/>
                          <a:cs typeface="Calibri"/>
                          <a:sym typeface="Calibri"/>
                        </a:rPr>
                        <a:t>AUC</a:t>
                      </a:r>
                      <a:endParaRPr sz="1200" b="1">
                        <a:latin typeface="Calibri"/>
                        <a:ea typeface="Calibri"/>
                        <a:cs typeface="Calibri"/>
                        <a:sym typeface="Calibri"/>
                      </a:endParaRPr>
                    </a:p>
                  </a:txBody>
                  <a:tcPr marL="68575" marR="68575" marT="0" marB="0"/>
                </a:tc>
                <a:tc hMerge="1">
                  <a:txBody>
                    <a:bodyPr/>
                    <a:lstStyle/>
                    <a:p>
                      <a:endParaRPr lang="en-US"/>
                    </a:p>
                  </a:txBody>
                  <a:tcPr/>
                </a:tc>
                <a:tc gridSpan="2">
                  <a:txBody>
                    <a:bodyPr/>
                    <a:lstStyle/>
                    <a:p>
                      <a:pPr marL="0" lvl="0" indent="0" algn="ctr" rtl="0">
                        <a:lnSpc>
                          <a:spcPct val="115000"/>
                        </a:lnSpc>
                        <a:spcBef>
                          <a:spcPts val="0"/>
                        </a:spcBef>
                        <a:spcAft>
                          <a:spcPts val="0"/>
                        </a:spcAft>
                        <a:buNone/>
                      </a:pPr>
                      <a:r>
                        <a:rPr lang="en" sz="1200" b="1">
                          <a:latin typeface="Calibri"/>
                          <a:ea typeface="Calibri"/>
                          <a:cs typeface="Calibri"/>
                          <a:sym typeface="Calibri"/>
                        </a:rPr>
                        <a:t>P@n</a:t>
                      </a:r>
                      <a:endParaRPr sz="1200" b="1">
                        <a:latin typeface="Calibri"/>
                        <a:ea typeface="Calibri"/>
                        <a:cs typeface="Calibri"/>
                        <a:sym typeface="Calibri"/>
                      </a:endParaRPr>
                    </a:p>
                  </a:txBody>
                  <a:tcPr marL="68575" marR="68575" marT="0" marB="0"/>
                </a:tc>
                <a:tc hMerge="1">
                  <a:txBody>
                    <a:bodyPr/>
                    <a:lstStyle/>
                    <a:p>
                      <a:endParaRPr lang="en-US"/>
                    </a:p>
                  </a:txBody>
                  <a:tcPr/>
                </a:tc>
                <a:extLst>
                  <a:ext uri="{0D108BD9-81ED-4DB2-BD59-A6C34878D82A}">
                    <a16:rowId xmlns:a16="http://schemas.microsoft.com/office/drawing/2014/main" val="10008"/>
                  </a:ext>
                </a:extLst>
              </a:tr>
              <a:tr h="0">
                <a:tc>
                  <a:txBody>
                    <a:bodyPr/>
                    <a:lstStyle/>
                    <a:p>
                      <a:pPr marL="0" lvl="0" indent="0" algn="ctr" rtl="0">
                        <a:spcBef>
                          <a:spcPts val="0"/>
                        </a:spcBef>
                        <a:spcAft>
                          <a:spcPts val="0"/>
                        </a:spcAft>
                        <a:buNone/>
                      </a:pPr>
                      <a:endParaRPr sz="1200">
                        <a:latin typeface="Calibri"/>
                        <a:ea typeface="Calibri"/>
                        <a:cs typeface="Calibri"/>
                        <a:sym typeface="Calibri"/>
                      </a:endParaRPr>
                    </a:p>
                  </a:txBody>
                  <a:tcPr marL="68575" marR="68575" marT="0" marB="0"/>
                </a:tc>
                <a:tc>
                  <a:txBody>
                    <a:bodyPr/>
                    <a:lstStyle/>
                    <a:p>
                      <a:pPr marL="0" lvl="0" indent="0" algn="ctr" rtl="0">
                        <a:spcBef>
                          <a:spcPts val="0"/>
                        </a:spcBef>
                        <a:spcAft>
                          <a:spcPts val="0"/>
                        </a:spcAft>
                        <a:buNone/>
                      </a:pPr>
                      <a:r>
                        <a:rPr lang="en" sz="1000">
                          <a:latin typeface="Calibri"/>
                          <a:ea typeface="Calibri"/>
                          <a:cs typeface="Calibri"/>
                          <a:sym typeface="Calibri"/>
                        </a:rPr>
                        <a:t>macro</a:t>
                      </a:r>
                      <a:endParaRPr sz="1000">
                        <a:latin typeface="Calibri"/>
                        <a:ea typeface="Calibri"/>
                        <a:cs typeface="Calibri"/>
                        <a:sym typeface="Calibri"/>
                      </a:endParaRPr>
                    </a:p>
                  </a:txBody>
                  <a:tcPr marL="68575" marR="68575" marT="0" marB="0"/>
                </a:tc>
                <a:tc>
                  <a:txBody>
                    <a:bodyPr/>
                    <a:lstStyle/>
                    <a:p>
                      <a:pPr marL="0" lvl="0" indent="0" algn="ctr" rtl="0">
                        <a:spcBef>
                          <a:spcPts val="0"/>
                        </a:spcBef>
                        <a:spcAft>
                          <a:spcPts val="0"/>
                        </a:spcAft>
                        <a:buNone/>
                      </a:pPr>
                      <a:r>
                        <a:rPr lang="en" sz="1000">
                          <a:latin typeface="Calibri"/>
                          <a:ea typeface="Calibri"/>
                          <a:cs typeface="Calibri"/>
                          <a:sym typeface="Calibri"/>
                        </a:rPr>
                        <a:t>micro</a:t>
                      </a:r>
                      <a:endParaRPr sz="1000">
                        <a:latin typeface="Calibri"/>
                        <a:ea typeface="Calibri"/>
                        <a:cs typeface="Calibri"/>
                        <a:sym typeface="Calibri"/>
                      </a:endParaRPr>
                    </a:p>
                  </a:txBody>
                  <a:tcPr marL="68575" marR="68575" marT="0" marB="0"/>
                </a:tc>
                <a:tc>
                  <a:txBody>
                    <a:bodyPr/>
                    <a:lstStyle/>
                    <a:p>
                      <a:pPr marL="0" lvl="0" indent="0" algn="ctr" rtl="0">
                        <a:spcBef>
                          <a:spcPts val="0"/>
                        </a:spcBef>
                        <a:spcAft>
                          <a:spcPts val="0"/>
                        </a:spcAft>
                        <a:buNone/>
                      </a:pPr>
                      <a:r>
                        <a:rPr lang="en" sz="1000">
                          <a:latin typeface="Calibri"/>
                          <a:ea typeface="Calibri"/>
                          <a:cs typeface="Calibri"/>
                          <a:sym typeface="Calibri"/>
                        </a:rPr>
                        <a:t>macro</a:t>
                      </a:r>
                      <a:endParaRPr sz="1000">
                        <a:latin typeface="Calibri"/>
                        <a:ea typeface="Calibri"/>
                        <a:cs typeface="Calibri"/>
                        <a:sym typeface="Calibri"/>
                      </a:endParaRPr>
                    </a:p>
                  </a:txBody>
                  <a:tcPr marL="68575" marR="68575" marT="0" marB="0"/>
                </a:tc>
                <a:tc>
                  <a:txBody>
                    <a:bodyPr/>
                    <a:lstStyle/>
                    <a:p>
                      <a:pPr marL="0" lvl="0" indent="0" algn="ctr" rtl="0">
                        <a:spcBef>
                          <a:spcPts val="0"/>
                        </a:spcBef>
                        <a:spcAft>
                          <a:spcPts val="0"/>
                        </a:spcAft>
                        <a:buNone/>
                      </a:pPr>
                      <a:r>
                        <a:rPr lang="en" sz="1000">
                          <a:latin typeface="Calibri"/>
                          <a:ea typeface="Calibri"/>
                          <a:cs typeface="Calibri"/>
                          <a:sym typeface="Calibri"/>
                        </a:rPr>
                        <a:t>micro</a:t>
                      </a:r>
                      <a:endParaRPr sz="1000">
                        <a:latin typeface="Calibri"/>
                        <a:ea typeface="Calibri"/>
                        <a:cs typeface="Calibri"/>
                        <a:sym typeface="Calibri"/>
                      </a:endParaRPr>
                    </a:p>
                  </a:txBody>
                  <a:tcPr marL="68575" marR="68575" marT="0" marB="0"/>
                </a:tc>
                <a:tc>
                  <a:txBody>
                    <a:bodyPr/>
                    <a:lstStyle/>
                    <a:p>
                      <a:pPr marL="0" lvl="0" indent="0" algn="ctr" rtl="0">
                        <a:spcBef>
                          <a:spcPts val="0"/>
                        </a:spcBef>
                        <a:spcAft>
                          <a:spcPts val="0"/>
                        </a:spcAft>
                        <a:buNone/>
                      </a:pPr>
                      <a:r>
                        <a:rPr lang="en" sz="1000">
                          <a:latin typeface="Calibri"/>
                          <a:ea typeface="Calibri"/>
                          <a:cs typeface="Calibri"/>
                          <a:sym typeface="Calibri"/>
                        </a:rPr>
                        <a:t>macro</a:t>
                      </a:r>
                      <a:endParaRPr sz="1000">
                        <a:latin typeface="Calibri"/>
                        <a:ea typeface="Calibri"/>
                        <a:cs typeface="Calibri"/>
                        <a:sym typeface="Calibri"/>
                      </a:endParaRPr>
                    </a:p>
                  </a:txBody>
                  <a:tcPr marL="68575" marR="68575" marT="0" marB="0"/>
                </a:tc>
                <a:tc>
                  <a:txBody>
                    <a:bodyPr/>
                    <a:lstStyle/>
                    <a:p>
                      <a:pPr marL="0" lvl="0" indent="0" algn="ctr" rtl="0">
                        <a:spcBef>
                          <a:spcPts val="0"/>
                        </a:spcBef>
                        <a:spcAft>
                          <a:spcPts val="0"/>
                        </a:spcAft>
                        <a:buNone/>
                      </a:pPr>
                      <a:r>
                        <a:rPr lang="en" sz="1000">
                          <a:latin typeface="Calibri"/>
                          <a:ea typeface="Calibri"/>
                          <a:cs typeface="Calibri"/>
                          <a:sym typeface="Calibri"/>
                        </a:rPr>
                        <a:t>micro</a:t>
                      </a:r>
                      <a:endParaRPr sz="1000">
                        <a:latin typeface="Calibri"/>
                        <a:ea typeface="Calibri"/>
                        <a:cs typeface="Calibri"/>
                        <a:sym typeface="Calibri"/>
                      </a:endParaRPr>
                    </a:p>
                  </a:txBody>
                  <a:tcPr marL="68575" marR="68575" marT="0" marB="0"/>
                </a:tc>
                <a:tc>
                  <a:txBody>
                    <a:bodyPr/>
                    <a:lstStyle/>
                    <a:p>
                      <a:pPr marL="0" lvl="0" indent="0" algn="ctr" rtl="0">
                        <a:spcBef>
                          <a:spcPts val="0"/>
                        </a:spcBef>
                        <a:spcAft>
                          <a:spcPts val="0"/>
                        </a:spcAft>
                        <a:buNone/>
                      </a:pPr>
                      <a:r>
                        <a:rPr lang="en" sz="1000">
                          <a:latin typeface="Calibri"/>
                          <a:ea typeface="Calibri"/>
                          <a:cs typeface="Calibri"/>
                          <a:sym typeface="Calibri"/>
                        </a:rPr>
                        <a:t>macro</a:t>
                      </a:r>
                      <a:endParaRPr sz="1000">
                        <a:latin typeface="Calibri"/>
                        <a:ea typeface="Calibri"/>
                        <a:cs typeface="Calibri"/>
                        <a:sym typeface="Calibri"/>
                      </a:endParaRPr>
                    </a:p>
                  </a:txBody>
                  <a:tcPr marL="68575" marR="68575" marT="0" marB="0"/>
                </a:tc>
                <a:tc>
                  <a:txBody>
                    <a:bodyPr/>
                    <a:lstStyle/>
                    <a:p>
                      <a:pPr marL="0" lvl="0" indent="0" algn="ctr" rtl="0">
                        <a:spcBef>
                          <a:spcPts val="0"/>
                        </a:spcBef>
                        <a:spcAft>
                          <a:spcPts val="0"/>
                        </a:spcAft>
                        <a:buNone/>
                      </a:pPr>
                      <a:r>
                        <a:rPr lang="en" sz="1000">
                          <a:latin typeface="Calibri"/>
                          <a:ea typeface="Calibri"/>
                          <a:cs typeface="Calibri"/>
                          <a:sym typeface="Calibri"/>
                        </a:rPr>
                        <a:t>micro</a:t>
                      </a:r>
                      <a:endParaRPr sz="1000">
                        <a:latin typeface="Calibri"/>
                        <a:ea typeface="Calibri"/>
                        <a:cs typeface="Calibri"/>
                        <a:sym typeface="Calibri"/>
                      </a:endParaRPr>
                    </a:p>
                  </a:txBody>
                  <a:tcPr marL="68575" marR="68575" marT="0" marB="0"/>
                </a:tc>
                <a:tc>
                  <a:txBody>
                    <a:bodyPr/>
                    <a:lstStyle/>
                    <a:p>
                      <a:pPr marL="0" lvl="0" indent="0" algn="ctr" rtl="0">
                        <a:spcBef>
                          <a:spcPts val="0"/>
                        </a:spcBef>
                        <a:spcAft>
                          <a:spcPts val="0"/>
                        </a:spcAft>
                        <a:buNone/>
                      </a:pPr>
                      <a:r>
                        <a:rPr lang="en" sz="1000">
                          <a:latin typeface="Calibri"/>
                          <a:ea typeface="Calibri"/>
                          <a:cs typeface="Calibri"/>
                          <a:sym typeface="Calibri"/>
                        </a:rPr>
                        <a:t>macro</a:t>
                      </a:r>
                      <a:endParaRPr sz="1000">
                        <a:latin typeface="Calibri"/>
                        <a:ea typeface="Calibri"/>
                        <a:cs typeface="Calibri"/>
                        <a:sym typeface="Calibri"/>
                      </a:endParaRPr>
                    </a:p>
                  </a:txBody>
                  <a:tcPr marL="68575" marR="68575" marT="0" marB="0"/>
                </a:tc>
                <a:tc>
                  <a:txBody>
                    <a:bodyPr/>
                    <a:lstStyle/>
                    <a:p>
                      <a:pPr marL="0" lvl="0" indent="0" algn="ctr" rtl="0">
                        <a:spcBef>
                          <a:spcPts val="0"/>
                        </a:spcBef>
                        <a:spcAft>
                          <a:spcPts val="0"/>
                        </a:spcAft>
                        <a:buNone/>
                      </a:pPr>
                      <a:r>
                        <a:rPr lang="en" sz="1000">
                          <a:latin typeface="Calibri"/>
                          <a:ea typeface="Calibri"/>
                          <a:cs typeface="Calibri"/>
                          <a:sym typeface="Calibri"/>
                        </a:rPr>
                        <a:t>micro</a:t>
                      </a:r>
                      <a:endParaRPr sz="1000">
                        <a:latin typeface="Calibri"/>
                        <a:ea typeface="Calibri"/>
                        <a:cs typeface="Calibri"/>
                        <a:sym typeface="Calibri"/>
                      </a:endParaRPr>
                    </a:p>
                  </a:txBody>
                  <a:tcPr marL="68575" marR="68575" marT="0" marB="0"/>
                </a:tc>
                <a:tc>
                  <a:txBody>
                    <a:bodyPr/>
                    <a:lstStyle/>
                    <a:p>
                      <a:pPr marL="0" lvl="0" indent="0" algn="ctr" rtl="0">
                        <a:spcBef>
                          <a:spcPts val="0"/>
                        </a:spcBef>
                        <a:spcAft>
                          <a:spcPts val="0"/>
                        </a:spcAft>
                        <a:buNone/>
                      </a:pPr>
                      <a:r>
                        <a:rPr lang="en" sz="1200">
                          <a:latin typeface="Calibri"/>
                          <a:ea typeface="Calibri"/>
                          <a:cs typeface="Calibri"/>
                          <a:sym typeface="Calibri"/>
                        </a:rPr>
                        <a:t>8</a:t>
                      </a:r>
                      <a:endParaRPr sz="1200">
                        <a:latin typeface="Calibri"/>
                        <a:ea typeface="Calibri"/>
                        <a:cs typeface="Calibri"/>
                        <a:sym typeface="Calibri"/>
                      </a:endParaRPr>
                    </a:p>
                  </a:txBody>
                  <a:tcPr marL="68575" marR="68575" marT="0" marB="0"/>
                </a:tc>
                <a:tc>
                  <a:txBody>
                    <a:bodyPr/>
                    <a:lstStyle/>
                    <a:p>
                      <a:pPr marL="0" lvl="0" indent="0" algn="ctr" rtl="0">
                        <a:spcBef>
                          <a:spcPts val="0"/>
                        </a:spcBef>
                        <a:spcAft>
                          <a:spcPts val="0"/>
                        </a:spcAft>
                        <a:buNone/>
                      </a:pPr>
                      <a:r>
                        <a:rPr lang="en" sz="1200">
                          <a:latin typeface="Calibri"/>
                          <a:ea typeface="Calibri"/>
                          <a:cs typeface="Calibri"/>
                          <a:sym typeface="Calibri"/>
                        </a:rPr>
                        <a:t>15</a:t>
                      </a:r>
                      <a:endParaRPr sz="1200">
                        <a:latin typeface="Calibri"/>
                        <a:ea typeface="Calibri"/>
                        <a:cs typeface="Calibri"/>
                        <a:sym typeface="Calibri"/>
                      </a:endParaRPr>
                    </a:p>
                  </a:txBody>
                  <a:tcPr marL="68575" marR="68575" marT="0" marB="0"/>
                </a:tc>
                <a:extLst>
                  <a:ext uri="{0D108BD9-81ED-4DB2-BD59-A6C34878D82A}">
                    <a16:rowId xmlns:a16="http://schemas.microsoft.com/office/drawing/2014/main" val="10009"/>
                  </a:ext>
                </a:extLst>
              </a:tr>
              <a:tr h="0">
                <a:tc>
                  <a:txBody>
                    <a:bodyPr/>
                    <a:lstStyle/>
                    <a:p>
                      <a:pPr marL="0" lvl="0" indent="0" algn="ctr" rtl="0">
                        <a:spcBef>
                          <a:spcPts val="0"/>
                        </a:spcBef>
                        <a:spcAft>
                          <a:spcPts val="0"/>
                        </a:spcAft>
                        <a:buNone/>
                      </a:pPr>
                      <a:r>
                        <a:rPr lang="en" sz="1000">
                          <a:latin typeface="Calibri"/>
                          <a:ea typeface="Calibri"/>
                          <a:cs typeface="Calibri"/>
                          <a:sym typeface="Calibri"/>
                        </a:rPr>
                        <a:t>CAML</a:t>
                      </a:r>
                      <a:endParaRPr sz="1000">
                        <a:latin typeface="Calibri"/>
                        <a:ea typeface="Calibri"/>
                        <a:cs typeface="Calibri"/>
                        <a:sym typeface="Calibri"/>
                      </a:endParaRPr>
                    </a:p>
                  </a:txBody>
                  <a:tcPr marL="68575" marR="68575" marT="0" marB="0"/>
                </a:tc>
                <a:tc>
                  <a:txBody>
                    <a:bodyPr/>
                    <a:lstStyle/>
                    <a:p>
                      <a:pPr marL="0" lvl="0" indent="0" algn="ctr" rtl="0">
                        <a:spcBef>
                          <a:spcPts val="0"/>
                        </a:spcBef>
                        <a:spcAft>
                          <a:spcPts val="0"/>
                        </a:spcAft>
                        <a:buNone/>
                      </a:pPr>
                      <a:r>
                        <a:rPr lang="en" sz="1000">
                          <a:latin typeface="Calibri"/>
                          <a:ea typeface="Calibri"/>
                          <a:cs typeface="Calibri"/>
                          <a:sym typeface="Calibri"/>
                        </a:rPr>
                        <a:t>0.061</a:t>
                      </a:r>
                      <a:endParaRPr sz="1000">
                        <a:latin typeface="Calibri"/>
                        <a:ea typeface="Calibri"/>
                        <a:cs typeface="Calibri"/>
                        <a:sym typeface="Calibri"/>
                      </a:endParaRPr>
                    </a:p>
                  </a:txBody>
                  <a:tcPr marL="68575" marR="68575" marT="0" marB="0"/>
                </a:tc>
                <a:tc>
                  <a:txBody>
                    <a:bodyPr/>
                    <a:lstStyle/>
                    <a:p>
                      <a:pPr marL="0" lvl="0" indent="0" algn="ctr" rtl="0">
                        <a:spcBef>
                          <a:spcPts val="0"/>
                        </a:spcBef>
                        <a:spcAft>
                          <a:spcPts val="0"/>
                        </a:spcAft>
                        <a:buNone/>
                      </a:pPr>
                      <a:r>
                        <a:rPr lang="en" sz="1000">
                          <a:latin typeface="Calibri"/>
                          <a:ea typeface="Calibri"/>
                          <a:cs typeface="Calibri"/>
                          <a:sym typeface="Calibri"/>
                        </a:rPr>
                        <a:t>0.369</a:t>
                      </a:r>
                      <a:endParaRPr sz="1000">
                        <a:latin typeface="Calibri"/>
                        <a:ea typeface="Calibri"/>
                        <a:cs typeface="Calibri"/>
                        <a:sym typeface="Calibri"/>
                      </a:endParaRPr>
                    </a:p>
                  </a:txBody>
                  <a:tcPr marL="68575" marR="68575" marT="0" marB="0"/>
                </a:tc>
                <a:tc>
                  <a:txBody>
                    <a:bodyPr/>
                    <a:lstStyle/>
                    <a:p>
                      <a:pPr marL="0" lvl="0" indent="0" algn="ctr" rtl="0">
                        <a:spcBef>
                          <a:spcPts val="0"/>
                        </a:spcBef>
                        <a:spcAft>
                          <a:spcPts val="0"/>
                        </a:spcAft>
                        <a:buNone/>
                      </a:pPr>
                      <a:r>
                        <a:rPr lang="en" sz="1000">
                          <a:latin typeface="Calibri"/>
                          <a:ea typeface="Calibri"/>
                          <a:cs typeface="Calibri"/>
                          <a:sym typeface="Calibri"/>
                        </a:rPr>
                        <a:t>0.091</a:t>
                      </a:r>
                      <a:endParaRPr sz="1000">
                        <a:latin typeface="Calibri"/>
                        <a:ea typeface="Calibri"/>
                        <a:cs typeface="Calibri"/>
                        <a:sym typeface="Calibri"/>
                      </a:endParaRPr>
                    </a:p>
                  </a:txBody>
                  <a:tcPr marL="68575" marR="68575" marT="0" marB="0"/>
                </a:tc>
                <a:tc>
                  <a:txBody>
                    <a:bodyPr/>
                    <a:lstStyle/>
                    <a:p>
                      <a:pPr marL="0" lvl="0" indent="0" algn="ctr" rtl="0">
                        <a:spcBef>
                          <a:spcPts val="0"/>
                        </a:spcBef>
                        <a:spcAft>
                          <a:spcPts val="0"/>
                        </a:spcAft>
                        <a:buNone/>
                      </a:pPr>
                      <a:r>
                        <a:rPr lang="en" sz="1000">
                          <a:latin typeface="Calibri"/>
                          <a:ea typeface="Calibri"/>
                          <a:cs typeface="Calibri"/>
                          <a:sym typeface="Calibri"/>
                        </a:rPr>
                        <a:t>0.607</a:t>
                      </a:r>
                      <a:endParaRPr sz="1000">
                        <a:latin typeface="Calibri"/>
                        <a:ea typeface="Calibri"/>
                        <a:cs typeface="Calibri"/>
                        <a:sym typeface="Calibri"/>
                      </a:endParaRPr>
                    </a:p>
                  </a:txBody>
                  <a:tcPr marL="68575" marR="68575" marT="0" marB="0"/>
                </a:tc>
                <a:tc>
                  <a:txBody>
                    <a:bodyPr/>
                    <a:lstStyle/>
                    <a:p>
                      <a:pPr marL="0" lvl="0" indent="0" algn="ctr" rtl="0">
                        <a:spcBef>
                          <a:spcPts val="0"/>
                        </a:spcBef>
                        <a:spcAft>
                          <a:spcPts val="0"/>
                        </a:spcAft>
                        <a:buNone/>
                      </a:pPr>
                      <a:r>
                        <a:rPr lang="en" sz="1000">
                          <a:latin typeface="Calibri"/>
                          <a:ea typeface="Calibri"/>
                          <a:cs typeface="Calibri"/>
                          <a:sym typeface="Calibri"/>
                        </a:rPr>
                        <a:t>0.086</a:t>
                      </a:r>
                      <a:endParaRPr sz="1000">
                        <a:latin typeface="Calibri"/>
                        <a:ea typeface="Calibri"/>
                        <a:cs typeface="Calibri"/>
                        <a:sym typeface="Calibri"/>
                      </a:endParaRPr>
                    </a:p>
                  </a:txBody>
                  <a:tcPr marL="68575" marR="68575" marT="0" marB="0"/>
                </a:tc>
                <a:tc>
                  <a:txBody>
                    <a:bodyPr/>
                    <a:lstStyle/>
                    <a:p>
                      <a:pPr marL="0" lvl="0" indent="0" algn="ctr" rtl="0">
                        <a:spcBef>
                          <a:spcPts val="0"/>
                        </a:spcBef>
                        <a:spcAft>
                          <a:spcPts val="0"/>
                        </a:spcAft>
                        <a:buNone/>
                      </a:pPr>
                      <a:r>
                        <a:rPr lang="en" sz="1000">
                          <a:latin typeface="Calibri"/>
                          <a:ea typeface="Calibri"/>
                          <a:cs typeface="Calibri"/>
                          <a:sym typeface="Calibri"/>
                        </a:rPr>
                        <a:t>0.484</a:t>
                      </a:r>
                      <a:endParaRPr sz="1000">
                        <a:latin typeface="Calibri"/>
                        <a:ea typeface="Calibri"/>
                        <a:cs typeface="Calibri"/>
                        <a:sym typeface="Calibri"/>
                      </a:endParaRPr>
                    </a:p>
                  </a:txBody>
                  <a:tcPr marL="68575" marR="68575" marT="0" marB="0"/>
                </a:tc>
                <a:tc>
                  <a:txBody>
                    <a:bodyPr/>
                    <a:lstStyle/>
                    <a:p>
                      <a:pPr marL="0" lvl="0" indent="0" algn="ctr" rtl="0">
                        <a:spcBef>
                          <a:spcPts val="0"/>
                        </a:spcBef>
                        <a:spcAft>
                          <a:spcPts val="0"/>
                        </a:spcAft>
                        <a:buNone/>
                      </a:pPr>
                      <a:r>
                        <a:rPr lang="en" sz="1000">
                          <a:latin typeface="Calibri"/>
                          <a:ea typeface="Calibri"/>
                          <a:cs typeface="Calibri"/>
                          <a:sym typeface="Calibri"/>
                        </a:rPr>
                        <a:t>0.088</a:t>
                      </a:r>
                      <a:endParaRPr sz="1000">
                        <a:latin typeface="Calibri"/>
                        <a:ea typeface="Calibri"/>
                        <a:cs typeface="Calibri"/>
                        <a:sym typeface="Calibri"/>
                      </a:endParaRPr>
                    </a:p>
                  </a:txBody>
                  <a:tcPr marL="68575" marR="68575" marT="0" marB="0"/>
                </a:tc>
                <a:tc>
                  <a:txBody>
                    <a:bodyPr/>
                    <a:lstStyle/>
                    <a:p>
                      <a:pPr marL="0" lvl="0" indent="0" algn="ctr" rtl="0">
                        <a:spcBef>
                          <a:spcPts val="0"/>
                        </a:spcBef>
                        <a:spcAft>
                          <a:spcPts val="0"/>
                        </a:spcAft>
                        <a:buNone/>
                      </a:pPr>
                      <a:r>
                        <a:rPr lang="en" sz="1000">
                          <a:latin typeface="Calibri"/>
                          <a:ea typeface="Calibri"/>
                          <a:cs typeface="Calibri"/>
                          <a:sym typeface="Calibri"/>
                        </a:rPr>
                        <a:t>0.539</a:t>
                      </a:r>
                      <a:endParaRPr sz="1000">
                        <a:latin typeface="Calibri"/>
                        <a:ea typeface="Calibri"/>
                        <a:cs typeface="Calibri"/>
                        <a:sym typeface="Calibri"/>
                      </a:endParaRPr>
                    </a:p>
                  </a:txBody>
                  <a:tcPr marL="68575" marR="68575" marT="0" marB="0"/>
                </a:tc>
                <a:tc>
                  <a:txBody>
                    <a:bodyPr/>
                    <a:lstStyle/>
                    <a:p>
                      <a:pPr marL="0" lvl="0" indent="0" algn="ctr" rtl="0">
                        <a:spcBef>
                          <a:spcPts val="0"/>
                        </a:spcBef>
                        <a:spcAft>
                          <a:spcPts val="0"/>
                        </a:spcAft>
                        <a:buNone/>
                      </a:pPr>
                      <a:r>
                        <a:rPr lang="en" sz="1000">
                          <a:latin typeface="Calibri"/>
                          <a:ea typeface="Calibri"/>
                          <a:cs typeface="Calibri"/>
                          <a:sym typeface="Calibri"/>
                        </a:rPr>
                        <a:t>0.895</a:t>
                      </a:r>
                      <a:endParaRPr sz="1000">
                        <a:latin typeface="Calibri"/>
                        <a:ea typeface="Calibri"/>
                        <a:cs typeface="Calibri"/>
                        <a:sym typeface="Calibri"/>
                      </a:endParaRPr>
                    </a:p>
                  </a:txBody>
                  <a:tcPr marL="68575" marR="68575" marT="0" marB="0"/>
                </a:tc>
                <a:tc>
                  <a:txBody>
                    <a:bodyPr/>
                    <a:lstStyle/>
                    <a:p>
                      <a:pPr marL="0" lvl="0" indent="0" algn="ctr" rtl="0">
                        <a:spcBef>
                          <a:spcPts val="0"/>
                        </a:spcBef>
                        <a:spcAft>
                          <a:spcPts val="0"/>
                        </a:spcAft>
                        <a:buNone/>
                      </a:pPr>
                      <a:r>
                        <a:rPr lang="en" sz="1000">
                          <a:latin typeface="Calibri"/>
                          <a:ea typeface="Calibri"/>
                          <a:cs typeface="Calibri"/>
                          <a:sym typeface="Calibri"/>
                        </a:rPr>
                        <a:t>0.986</a:t>
                      </a:r>
                      <a:endParaRPr sz="1000">
                        <a:latin typeface="Calibri"/>
                        <a:ea typeface="Calibri"/>
                        <a:cs typeface="Calibri"/>
                        <a:sym typeface="Calibri"/>
                      </a:endParaRPr>
                    </a:p>
                  </a:txBody>
                  <a:tcPr marL="68575" marR="68575" marT="0" marB="0"/>
                </a:tc>
                <a:tc>
                  <a:txBody>
                    <a:bodyPr/>
                    <a:lstStyle/>
                    <a:p>
                      <a:pPr marL="0" lvl="0" indent="0" algn="ctr" rtl="0">
                        <a:spcBef>
                          <a:spcPts val="0"/>
                        </a:spcBef>
                        <a:spcAft>
                          <a:spcPts val="0"/>
                        </a:spcAft>
                        <a:buNone/>
                      </a:pPr>
                      <a:r>
                        <a:rPr lang="en" sz="1000">
                          <a:latin typeface="Calibri"/>
                          <a:ea typeface="Calibri"/>
                          <a:cs typeface="Calibri"/>
                          <a:sym typeface="Calibri"/>
                        </a:rPr>
                        <a:t>0.709</a:t>
                      </a:r>
                      <a:endParaRPr sz="1000">
                        <a:latin typeface="Calibri"/>
                        <a:ea typeface="Calibri"/>
                        <a:cs typeface="Calibri"/>
                        <a:sym typeface="Calibri"/>
                      </a:endParaRPr>
                    </a:p>
                  </a:txBody>
                  <a:tcPr marL="68575" marR="68575" marT="0" marB="0"/>
                </a:tc>
                <a:tc>
                  <a:txBody>
                    <a:bodyPr/>
                    <a:lstStyle/>
                    <a:p>
                      <a:pPr marL="0" lvl="0" indent="0" algn="ctr" rtl="0">
                        <a:spcBef>
                          <a:spcPts val="0"/>
                        </a:spcBef>
                        <a:spcAft>
                          <a:spcPts val="0"/>
                        </a:spcAft>
                        <a:buNone/>
                      </a:pPr>
                      <a:r>
                        <a:rPr lang="en" sz="1000">
                          <a:latin typeface="Calibri"/>
                          <a:ea typeface="Calibri"/>
                          <a:cs typeface="Calibri"/>
                          <a:sym typeface="Calibri"/>
                        </a:rPr>
                        <a:t>0.561</a:t>
                      </a:r>
                      <a:endParaRPr sz="1000">
                        <a:latin typeface="Calibri"/>
                        <a:ea typeface="Calibri"/>
                        <a:cs typeface="Calibri"/>
                        <a:sym typeface="Calibri"/>
                      </a:endParaRPr>
                    </a:p>
                  </a:txBody>
                  <a:tcPr marL="68575" marR="68575" marT="0" marB="0"/>
                </a:tc>
                <a:extLst>
                  <a:ext uri="{0D108BD9-81ED-4DB2-BD59-A6C34878D82A}">
                    <a16:rowId xmlns:a16="http://schemas.microsoft.com/office/drawing/2014/main" val="10010"/>
                  </a:ext>
                </a:extLst>
              </a:tr>
              <a:tr h="0">
                <a:tc>
                  <a:txBody>
                    <a:bodyPr/>
                    <a:lstStyle/>
                    <a:p>
                      <a:pPr marL="0" lvl="0" indent="0" algn="ctr" rtl="0">
                        <a:spcBef>
                          <a:spcPts val="0"/>
                        </a:spcBef>
                        <a:spcAft>
                          <a:spcPts val="0"/>
                        </a:spcAft>
                        <a:buNone/>
                      </a:pPr>
                      <a:r>
                        <a:rPr lang="en" sz="1000">
                          <a:latin typeface="Calibri"/>
                          <a:ea typeface="Calibri"/>
                          <a:cs typeface="Calibri"/>
                          <a:sym typeface="Calibri"/>
                        </a:rPr>
                        <a:t>DRCAML</a:t>
                      </a:r>
                      <a:endParaRPr sz="1000">
                        <a:latin typeface="Calibri"/>
                        <a:ea typeface="Calibri"/>
                        <a:cs typeface="Calibri"/>
                        <a:sym typeface="Calibri"/>
                      </a:endParaRPr>
                    </a:p>
                  </a:txBody>
                  <a:tcPr marL="68575" marR="68575" marT="0" marB="0"/>
                </a:tc>
                <a:tc>
                  <a:txBody>
                    <a:bodyPr/>
                    <a:lstStyle/>
                    <a:p>
                      <a:pPr marL="0" lvl="0" indent="0" algn="ctr" rtl="0">
                        <a:spcBef>
                          <a:spcPts val="0"/>
                        </a:spcBef>
                        <a:spcAft>
                          <a:spcPts val="0"/>
                        </a:spcAft>
                        <a:buNone/>
                      </a:pPr>
                      <a:r>
                        <a:rPr lang="en" sz="1000">
                          <a:latin typeface="Calibri"/>
                          <a:ea typeface="Calibri"/>
                          <a:cs typeface="Calibri"/>
                          <a:sym typeface="Calibri"/>
                        </a:rPr>
                        <a:t>0.059</a:t>
                      </a:r>
                      <a:endParaRPr sz="1000">
                        <a:latin typeface="Calibri"/>
                        <a:ea typeface="Calibri"/>
                        <a:cs typeface="Calibri"/>
                        <a:sym typeface="Calibri"/>
                      </a:endParaRPr>
                    </a:p>
                  </a:txBody>
                  <a:tcPr marL="68575" marR="68575" marT="0" marB="0"/>
                </a:tc>
                <a:tc>
                  <a:txBody>
                    <a:bodyPr/>
                    <a:lstStyle/>
                    <a:p>
                      <a:pPr marL="0" lvl="0" indent="0" algn="ctr" rtl="0">
                        <a:spcBef>
                          <a:spcPts val="0"/>
                        </a:spcBef>
                        <a:spcAft>
                          <a:spcPts val="0"/>
                        </a:spcAft>
                        <a:buNone/>
                      </a:pPr>
                      <a:r>
                        <a:rPr lang="en" sz="1000">
                          <a:latin typeface="Calibri"/>
                          <a:ea typeface="Calibri"/>
                          <a:cs typeface="Calibri"/>
                          <a:sym typeface="Calibri"/>
                        </a:rPr>
                        <a:t>0.360</a:t>
                      </a:r>
                      <a:endParaRPr sz="1000">
                        <a:latin typeface="Calibri"/>
                        <a:ea typeface="Calibri"/>
                        <a:cs typeface="Calibri"/>
                        <a:sym typeface="Calibri"/>
                      </a:endParaRPr>
                    </a:p>
                  </a:txBody>
                  <a:tcPr marL="68575" marR="68575" marT="0" marB="0"/>
                </a:tc>
                <a:tc>
                  <a:txBody>
                    <a:bodyPr/>
                    <a:lstStyle/>
                    <a:p>
                      <a:pPr marL="0" lvl="0" indent="0" algn="ctr" rtl="0">
                        <a:spcBef>
                          <a:spcPts val="0"/>
                        </a:spcBef>
                        <a:spcAft>
                          <a:spcPts val="0"/>
                        </a:spcAft>
                        <a:buNone/>
                      </a:pPr>
                      <a:r>
                        <a:rPr lang="en" sz="1000">
                          <a:latin typeface="Calibri"/>
                          <a:ea typeface="Calibri"/>
                          <a:cs typeface="Calibri"/>
                          <a:sym typeface="Calibri"/>
                        </a:rPr>
                        <a:t>0.085</a:t>
                      </a:r>
                      <a:endParaRPr sz="1000">
                        <a:latin typeface="Calibri"/>
                        <a:ea typeface="Calibri"/>
                        <a:cs typeface="Calibri"/>
                        <a:sym typeface="Calibri"/>
                      </a:endParaRPr>
                    </a:p>
                  </a:txBody>
                  <a:tcPr marL="68575" marR="68575" marT="0" marB="0"/>
                </a:tc>
                <a:tc>
                  <a:txBody>
                    <a:bodyPr/>
                    <a:lstStyle/>
                    <a:p>
                      <a:pPr marL="0" lvl="0" indent="0" algn="ctr" rtl="0">
                        <a:spcBef>
                          <a:spcPts val="0"/>
                        </a:spcBef>
                        <a:spcAft>
                          <a:spcPts val="0"/>
                        </a:spcAft>
                        <a:buNone/>
                      </a:pPr>
                      <a:r>
                        <a:rPr lang="en" sz="1000">
                          <a:latin typeface="Calibri"/>
                          <a:ea typeface="Calibri"/>
                          <a:cs typeface="Calibri"/>
                          <a:sym typeface="Calibri"/>
                        </a:rPr>
                        <a:t>0.553</a:t>
                      </a:r>
                      <a:endParaRPr sz="1000">
                        <a:latin typeface="Calibri"/>
                        <a:ea typeface="Calibri"/>
                        <a:cs typeface="Calibri"/>
                        <a:sym typeface="Calibri"/>
                      </a:endParaRPr>
                    </a:p>
                  </a:txBody>
                  <a:tcPr marL="68575" marR="68575" marT="0" marB="0"/>
                </a:tc>
                <a:tc>
                  <a:txBody>
                    <a:bodyPr/>
                    <a:lstStyle/>
                    <a:p>
                      <a:pPr marL="0" lvl="0" indent="0" algn="ctr" rtl="0">
                        <a:spcBef>
                          <a:spcPts val="0"/>
                        </a:spcBef>
                        <a:spcAft>
                          <a:spcPts val="0"/>
                        </a:spcAft>
                        <a:buNone/>
                      </a:pPr>
                      <a:r>
                        <a:rPr lang="en" sz="1000">
                          <a:latin typeface="Calibri"/>
                          <a:ea typeface="Calibri"/>
                          <a:cs typeface="Calibri"/>
                          <a:sym typeface="Calibri"/>
                        </a:rPr>
                        <a:t>0.088</a:t>
                      </a:r>
                      <a:endParaRPr sz="1000">
                        <a:latin typeface="Calibri"/>
                        <a:ea typeface="Calibri"/>
                        <a:cs typeface="Calibri"/>
                        <a:sym typeface="Calibri"/>
                      </a:endParaRPr>
                    </a:p>
                  </a:txBody>
                  <a:tcPr marL="68575" marR="68575" marT="0" marB="0"/>
                </a:tc>
                <a:tc>
                  <a:txBody>
                    <a:bodyPr/>
                    <a:lstStyle/>
                    <a:p>
                      <a:pPr marL="0" lvl="0" indent="0" algn="ctr" rtl="0">
                        <a:spcBef>
                          <a:spcPts val="0"/>
                        </a:spcBef>
                        <a:spcAft>
                          <a:spcPts val="0"/>
                        </a:spcAft>
                        <a:buNone/>
                      </a:pPr>
                      <a:r>
                        <a:rPr lang="en" sz="1000">
                          <a:latin typeface="Calibri"/>
                          <a:ea typeface="Calibri"/>
                          <a:cs typeface="Calibri"/>
                          <a:sym typeface="Calibri"/>
                        </a:rPr>
                        <a:t>0.508</a:t>
                      </a:r>
                      <a:endParaRPr sz="1000">
                        <a:latin typeface="Calibri"/>
                        <a:ea typeface="Calibri"/>
                        <a:cs typeface="Calibri"/>
                        <a:sym typeface="Calibri"/>
                      </a:endParaRPr>
                    </a:p>
                  </a:txBody>
                  <a:tcPr marL="68575" marR="68575" marT="0" marB="0"/>
                </a:tc>
                <a:tc>
                  <a:txBody>
                    <a:bodyPr/>
                    <a:lstStyle/>
                    <a:p>
                      <a:pPr marL="0" lvl="0" indent="0" algn="ctr" rtl="0">
                        <a:spcBef>
                          <a:spcPts val="0"/>
                        </a:spcBef>
                        <a:spcAft>
                          <a:spcPts val="0"/>
                        </a:spcAft>
                        <a:buNone/>
                      </a:pPr>
                      <a:r>
                        <a:rPr lang="en" sz="1000">
                          <a:latin typeface="Calibri"/>
                          <a:ea typeface="Calibri"/>
                          <a:cs typeface="Calibri"/>
                          <a:sym typeface="Calibri"/>
                        </a:rPr>
                        <a:t>0.086</a:t>
                      </a:r>
                      <a:endParaRPr sz="1000">
                        <a:latin typeface="Calibri"/>
                        <a:ea typeface="Calibri"/>
                        <a:cs typeface="Calibri"/>
                        <a:sym typeface="Calibri"/>
                      </a:endParaRPr>
                    </a:p>
                  </a:txBody>
                  <a:tcPr marL="68575" marR="68575" marT="0" marB="0"/>
                </a:tc>
                <a:tc>
                  <a:txBody>
                    <a:bodyPr/>
                    <a:lstStyle/>
                    <a:p>
                      <a:pPr marL="0" lvl="0" indent="0" algn="ctr" rtl="0">
                        <a:spcBef>
                          <a:spcPts val="0"/>
                        </a:spcBef>
                        <a:spcAft>
                          <a:spcPts val="0"/>
                        </a:spcAft>
                        <a:buNone/>
                      </a:pPr>
                      <a:r>
                        <a:rPr lang="en" sz="1000">
                          <a:latin typeface="Calibri"/>
                          <a:ea typeface="Calibri"/>
                          <a:cs typeface="Calibri"/>
                          <a:sym typeface="Calibri"/>
                        </a:rPr>
                        <a:t>0.529</a:t>
                      </a:r>
                      <a:endParaRPr sz="1000">
                        <a:latin typeface="Calibri"/>
                        <a:ea typeface="Calibri"/>
                        <a:cs typeface="Calibri"/>
                        <a:sym typeface="Calibri"/>
                      </a:endParaRPr>
                    </a:p>
                  </a:txBody>
                  <a:tcPr marL="68575" marR="68575" marT="0" marB="0"/>
                </a:tc>
                <a:tc>
                  <a:txBody>
                    <a:bodyPr/>
                    <a:lstStyle/>
                    <a:p>
                      <a:pPr marL="0" lvl="0" indent="0" algn="ctr" rtl="0">
                        <a:spcBef>
                          <a:spcPts val="0"/>
                        </a:spcBef>
                        <a:spcAft>
                          <a:spcPts val="0"/>
                        </a:spcAft>
                        <a:buNone/>
                      </a:pPr>
                      <a:r>
                        <a:rPr lang="en" sz="1000">
                          <a:latin typeface="Calibri"/>
                          <a:ea typeface="Calibri"/>
                          <a:cs typeface="Calibri"/>
                          <a:sym typeface="Calibri"/>
                        </a:rPr>
                        <a:t>0.897</a:t>
                      </a:r>
                      <a:endParaRPr sz="1000">
                        <a:latin typeface="Calibri"/>
                        <a:ea typeface="Calibri"/>
                        <a:cs typeface="Calibri"/>
                        <a:sym typeface="Calibri"/>
                      </a:endParaRPr>
                    </a:p>
                  </a:txBody>
                  <a:tcPr marL="68575" marR="68575" marT="0" marB="0"/>
                </a:tc>
                <a:tc>
                  <a:txBody>
                    <a:bodyPr/>
                    <a:lstStyle/>
                    <a:p>
                      <a:pPr marL="0" lvl="0" indent="0" algn="ctr" rtl="0">
                        <a:spcBef>
                          <a:spcPts val="0"/>
                        </a:spcBef>
                        <a:spcAft>
                          <a:spcPts val="0"/>
                        </a:spcAft>
                        <a:buNone/>
                      </a:pPr>
                      <a:r>
                        <a:rPr lang="en" sz="1000">
                          <a:latin typeface="Calibri"/>
                          <a:ea typeface="Calibri"/>
                          <a:cs typeface="Calibri"/>
                          <a:sym typeface="Calibri"/>
                        </a:rPr>
                        <a:t>0.985</a:t>
                      </a:r>
                      <a:endParaRPr sz="1000">
                        <a:latin typeface="Calibri"/>
                        <a:ea typeface="Calibri"/>
                        <a:cs typeface="Calibri"/>
                        <a:sym typeface="Calibri"/>
                      </a:endParaRPr>
                    </a:p>
                  </a:txBody>
                  <a:tcPr marL="68575" marR="68575" marT="0" marB="0"/>
                </a:tc>
                <a:tc>
                  <a:txBody>
                    <a:bodyPr/>
                    <a:lstStyle/>
                    <a:p>
                      <a:pPr marL="0" lvl="0" indent="0" algn="ctr" rtl="0">
                        <a:spcBef>
                          <a:spcPts val="0"/>
                        </a:spcBef>
                        <a:spcAft>
                          <a:spcPts val="0"/>
                        </a:spcAft>
                        <a:buNone/>
                      </a:pPr>
                      <a:r>
                        <a:rPr lang="en" sz="1000">
                          <a:latin typeface="Calibri"/>
                          <a:ea typeface="Calibri"/>
                          <a:cs typeface="Calibri"/>
                          <a:sym typeface="Calibri"/>
                        </a:rPr>
                        <a:t>0.698</a:t>
                      </a:r>
                      <a:endParaRPr sz="1000">
                        <a:latin typeface="Calibri"/>
                        <a:ea typeface="Calibri"/>
                        <a:cs typeface="Calibri"/>
                        <a:sym typeface="Calibri"/>
                      </a:endParaRPr>
                    </a:p>
                  </a:txBody>
                  <a:tcPr marL="68575" marR="68575" marT="0" marB="0"/>
                </a:tc>
                <a:tc>
                  <a:txBody>
                    <a:bodyPr/>
                    <a:lstStyle/>
                    <a:p>
                      <a:pPr marL="0" lvl="0" indent="0" algn="ctr" rtl="0">
                        <a:spcBef>
                          <a:spcPts val="0"/>
                        </a:spcBef>
                        <a:spcAft>
                          <a:spcPts val="0"/>
                        </a:spcAft>
                        <a:buNone/>
                      </a:pPr>
                      <a:r>
                        <a:rPr lang="en" sz="1000">
                          <a:latin typeface="Calibri"/>
                          <a:ea typeface="Calibri"/>
                          <a:cs typeface="Calibri"/>
                          <a:sym typeface="Calibri"/>
                        </a:rPr>
                        <a:t>0.546</a:t>
                      </a:r>
                      <a:endParaRPr sz="1000">
                        <a:latin typeface="Calibri"/>
                        <a:ea typeface="Calibri"/>
                        <a:cs typeface="Calibri"/>
                        <a:sym typeface="Calibri"/>
                      </a:endParaRPr>
                    </a:p>
                  </a:txBody>
                  <a:tcPr marL="68575" marR="68575" marT="0" marB="0"/>
                </a:tc>
                <a:extLst>
                  <a:ext uri="{0D108BD9-81ED-4DB2-BD59-A6C34878D82A}">
                    <a16:rowId xmlns:a16="http://schemas.microsoft.com/office/drawing/2014/main" val="10011"/>
                  </a:ext>
                </a:extLst>
              </a:tr>
              <a:tr h="215900">
                <a:tc>
                  <a:txBody>
                    <a:bodyPr/>
                    <a:lstStyle/>
                    <a:p>
                      <a:pPr marL="0" lvl="0" indent="0" algn="ctr" rtl="0">
                        <a:spcBef>
                          <a:spcPts val="0"/>
                        </a:spcBef>
                        <a:spcAft>
                          <a:spcPts val="0"/>
                        </a:spcAft>
                        <a:buNone/>
                      </a:pPr>
                      <a:r>
                        <a:rPr lang="en" sz="1000">
                          <a:latin typeface="Calibri"/>
                          <a:ea typeface="Calibri"/>
                          <a:cs typeface="Calibri"/>
                          <a:sym typeface="Calibri"/>
                        </a:rPr>
                        <a:t>Bi-GRU</a:t>
                      </a:r>
                      <a:endParaRPr sz="1000">
                        <a:latin typeface="Calibri"/>
                        <a:ea typeface="Calibri"/>
                        <a:cs typeface="Calibri"/>
                        <a:sym typeface="Calibri"/>
                      </a:endParaRPr>
                    </a:p>
                  </a:txBody>
                  <a:tcPr marL="68575" marR="68575" marT="0" marB="0"/>
                </a:tc>
                <a:tc>
                  <a:txBody>
                    <a:bodyPr/>
                    <a:lstStyle/>
                    <a:p>
                      <a:pPr marL="0" lvl="0" indent="0" algn="ctr" rtl="0">
                        <a:spcBef>
                          <a:spcPts val="0"/>
                        </a:spcBef>
                        <a:spcAft>
                          <a:spcPts val="0"/>
                        </a:spcAft>
                        <a:buNone/>
                      </a:pPr>
                      <a:r>
                        <a:rPr lang="en" sz="1000">
                          <a:latin typeface="Calibri"/>
                          <a:ea typeface="Calibri"/>
                          <a:cs typeface="Calibri"/>
                          <a:sym typeface="Calibri"/>
                        </a:rPr>
                        <a:t>0.028</a:t>
                      </a:r>
                      <a:endParaRPr sz="1000">
                        <a:latin typeface="Calibri"/>
                        <a:ea typeface="Calibri"/>
                        <a:cs typeface="Calibri"/>
                        <a:sym typeface="Calibri"/>
                      </a:endParaRPr>
                    </a:p>
                  </a:txBody>
                  <a:tcPr marL="68575" marR="68575" marT="0" marB="0"/>
                </a:tc>
                <a:tc>
                  <a:txBody>
                    <a:bodyPr/>
                    <a:lstStyle/>
                    <a:p>
                      <a:pPr marL="0" lvl="0" indent="0" algn="ctr" rtl="0">
                        <a:spcBef>
                          <a:spcPts val="0"/>
                        </a:spcBef>
                        <a:spcAft>
                          <a:spcPts val="0"/>
                        </a:spcAft>
                        <a:buNone/>
                      </a:pPr>
                      <a:r>
                        <a:rPr lang="en" sz="1000">
                          <a:latin typeface="Calibri"/>
                          <a:ea typeface="Calibri"/>
                          <a:cs typeface="Calibri"/>
                          <a:sym typeface="Calibri"/>
                        </a:rPr>
                        <a:t>0.279</a:t>
                      </a:r>
                      <a:endParaRPr sz="1000">
                        <a:latin typeface="Calibri"/>
                        <a:ea typeface="Calibri"/>
                        <a:cs typeface="Calibri"/>
                        <a:sym typeface="Calibri"/>
                      </a:endParaRPr>
                    </a:p>
                  </a:txBody>
                  <a:tcPr marL="68575" marR="68575" marT="0" marB="0"/>
                </a:tc>
                <a:tc>
                  <a:txBody>
                    <a:bodyPr/>
                    <a:lstStyle/>
                    <a:p>
                      <a:pPr marL="0" lvl="0" indent="0" algn="ctr" rtl="0">
                        <a:spcBef>
                          <a:spcPts val="0"/>
                        </a:spcBef>
                        <a:spcAft>
                          <a:spcPts val="0"/>
                        </a:spcAft>
                        <a:buNone/>
                      </a:pPr>
                      <a:r>
                        <a:rPr lang="en" sz="1000">
                          <a:latin typeface="Calibri"/>
                          <a:ea typeface="Calibri"/>
                          <a:cs typeface="Calibri"/>
                          <a:sym typeface="Calibri"/>
                        </a:rPr>
                        <a:t>0.057 </a:t>
                      </a:r>
                      <a:endParaRPr sz="1000">
                        <a:latin typeface="Calibri"/>
                        <a:ea typeface="Calibri"/>
                        <a:cs typeface="Calibri"/>
                        <a:sym typeface="Calibri"/>
                      </a:endParaRPr>
                    </a:p>
                  </a:txBody>
                  <a:tcPr marL="68575" marR="68575" marT="0" marB="0"/>
                </a:tc>
                <a:tc>
                  <a:txBody>
                    <a:bodyPr/>
                    <a:lstStyle/>
                    <a:p>
                      <a:pPr marL="0" lvl="0" indent="0" algn="ctr" rtl="0">
                        <a:spcBef>
                          <a:spcPts val="0"/>
                        </a:spcBef>
                        <a:spcAft>
                          <a:spcPts val="0"/>
                        </a:spcAft>
                        <a:buNone/>
                      </a:pPr>
                      <a:r>
                        <a:rPr lang="en" sz="1000">
                          <a:latin typeface="Calibri"/>
                          <a:ea typeface="Calibri"/>
                          <a:cs typeface="Calibri"/>
                          <a:sym typeface="Calibri"/>
                        </a:rPr>
                        <a:t>0.584</a:t>
                      </a:r>
                      <a:endParaRPr sz="1000">
                        <a:latin typeface="Calibri"/>
                        <a:ea typeface="Calibri"/>
                        <a:cs typeface="Calibri"/>
                        <a:sym typeface="Calibri"/>
                      </a:endParaRPr>
                    </a:p>
                  </a:txBody>
                  <a:tcPr marL="68575" marR="68575" marT="0" marB="0"/>
                </a:tc>
                <a:tc>
                  <a:txBody>
                    <a:bodyPr/>
                    <a:lstStyle/>
                    <a:p>
                      <a:pPr marL="0" lvl="0" indent="0" algn="ctr" rtl="0">
                        <a:spcBef>
                          <a:spcPts val="0"/>
                        </a:spcBef>
                        <a:spcAft>
                          <a:spcPts val="0"/>
                        </a:spcAft>
                        <a:buNone/>
                      </a:pPr>
                      <a:r>
                        <a:rPr lang="en" sz="1000">
                          <a:latin typeface="Calibri"/>
                          <a:ea typeface="Calibri"/>
                          <a:cs typeface="Calibri"/>
                          <a:sym typeface="Calibri"/>
                        </a:rPr>
                        <a:t>0.038</a:t>
                      </a:r>
                      <a:endParaRPr sz="1000">
                        <a:latin typeface="Calibri"/>
                        <a:ea typeface="Calibri"/>
                        <a:cs typeface="Calibri"/>
                        <a:sym typeface="Calibri"/>
                      </a:endParaRPr>
                    </a:p>
                  </a:txBody>
                  <a:tcPr marL="68575" marR="68575" marT="0" marB="0"/>
                </a:tc>
                <a:tc>
                  <a:txBody>
                    <a:bodyPr/>
                    <a:lstStyle/>
                    <a:p>
                      <a:pPr marL="0" lvl="0" indent="0" algn="ctr" rtl="0">
                        <a:spcBef>
                          <a:spcPts val="0"/>
                        </a:spcBef>
                        <a:spcAft>
                          <a:spcPts val="0"/>
                        </a:spcAft>
                        <a:buNone/>
                      </a:pPr>
                      <a:r>
                        <a:rPr lang="en" sz="1000">
                          <a:latin typeface="Calibri"/>
                          <a:ea typeface="Calibri"/>
                          <a:cs typeface="Calibri"/>
                          <a:sym typeface="Calibri"/>
                        </a:rPr>
                        <a:t>0.349</a:t>
                      </a:r>
                      <a:endParaRPr sz="1000">
                        <a:latin typeface="Calibri"/>
                        <a:ea typeface="Calibri"/>
                        <a:cs typeface="Calibri"/>
                        <a:sym typeface="Calibri"/>
                      </a:endParaRPr>
                    </a:p>
                  </a:txBody>
                  <a:tcPr marL="68575" marR="68575" marT="0" marB="0"/>
                </a:tc>
                <a:tc>
                  <a:txBody>
                    <a:bodyPr/>
                    <a:lstStyle/>
                    <a:p>
                      <a:pPr marL="0" lvl="0" indent="0" algn="ctr" rtl="0">
                        <a:spcBef>
                          <a:spcPts val="0"/>
                        </a:spcBef>
                        <a:spcAft>
                          <a:spcPts val="0"/>
                        </a:spcAft>
                        <a:buNone/>
                      </a:pPr>
                      <a:r>
                        <a:rPr lang="en" sz="1000">
                          <a:latin typeface="Calibri"/>
                          <a:ea typeface="Calibri"/>
                          <a:cs typeface="Calibri"/>
                          <a:sym typeface="Calibri"/>
                        </a:rPr>
                        <a:t>0.045</a:t>
                      </a:r>
                      <a:endParaRPr sz="1000">
                        <a:latin typeface="Calibri"/>
                        <a:ea typeface="Calibri"/>
                        <a:cs typeface="Calibri"/>
                        <a:sym typeface="Calibri"/>
                      </a:endParaRPr>
                    </a:p>
                  </a:txBody>
                  <a:tcPr marL="68575" marR="68575" marT="0" marB="0"/>
                </a:tc>
                <a:tc>
                  <a:txBody>
                    <a:bodyPr/>
                    <a:lstStyle/>
                    <a:p>
                      <a:pPr marL="0" lvl="0" indent="0" algn="ctr" rtl="0">
                        <a:spcBef>
                          <a:spcPts val="0"/>
                        </a:spcBef>
                        <a:spcAft>
                          <a:spcPts val="0"/>
                        </a:spcAft>
                        <a:buNone/>
                      </a:pPr>
                      <a:r>
                        <a:rPr lang="en" sz="1000">
                          <a:latin typeface="Calibri"/>
                          <a:ea typeface="Calibri"/>
                          <a:cs typeface="Calibri"/>
                          <a:sym typeface="Calibri"/>
                        </a:rPr>
                        <a:t>0.436</a:t>
                      </a:r>
                      <a:endParaRPr sz="1000">
                        <a:latin typeface="Calibri"/>
                        <a:ea typeface="Calibri"/>
                        <a:cs typeface="Calibri"/>
                        <a:sym typeface="Calibri"/>
                      </a:endParaRPr>
                    </a:p>
                  </a:txBody>
                  <a:tcPr marL="68575" marR="68575" marT="0" marB="0"/>
                </a:tc>
                <a:tc>
                  <a:txBody>
                    <a:bodyPr/>
                    <a:lstStyle/>
                    <a:p>
                      <a:pPr marL="0" lvl="0" indent="0" algn="ctr" rtl="0">
                        <a:spcBef>
                          <a:spcPts val="0"/>
                        </a:spcBef>
                        <a:spcAft>
                          <a:spcPts val="0"/>
                        </a:spcAft>
                        <a:buNone/>
                      </a:pPr>
                      <a:r>
                        <a:rPr lang="en" sz="1000">
                          <a:latin typeface="Calibri"/>
                          <a:ea typeface="Calibri"/>
                          <a:cs typeface="Calibri"/>
                          <a:sym typeface="Calibri"/>
                        </a:rPr>
                        <a:t>0.846</a:t>
                      </a:r>
                      <a:endParaRPr sz="1000">
                        <a:latin typeface="Calibri"/>
                        <a:ea typeface="Calibri"/>
                        <a:cs typeface="Calibri"/>
                        <a:sym typeface="Calibri"/>
                      </a:endParaRPr>
                    </a:p>
                  </a:txBody>
                  <a:tcPr marL="68575" marR="68575" marT="0" marB="0"/>
                </a:tc>
                <a:tc>
                  <a:txBody>
                    <a:bodyPr/>
                    <a:lstStyle/>
                    <a:p>
                      <a:pPr marL="0" lvl="0" indent="0" algn="ctr" rtl="0">
                        <a:spcBef>
                          <a:spcPts val="0"/>
                        </a:spcBef>
                        <a:spcAft>
                          <a:spcPts val="0"/>
                        </a:spcAft>
                        <a:buNone/>
                      </a:pPr>
                      <a:r>
                        <a:rPr lang="en" sz="1000">
                          <a:latin typeface="Calibri"/>
                          <a:ea typeface="Calibri"/>
                          <a:cs typeface="Calibri"/>
                          <a:sym typeface="Calibri"/>
                        </a:rPr>
                        <a:t>0.975</a:t>
                      </a:r>
                      <a:endParaRPr sz="1000">
                        <a:latin typeface="Calibri"/>
                        <a:ea typeface="Calibri"/>
                        <a:cs typeface="Calibri"/>
                        <a:sym typeface="Calibri"/>
                      </a:endParaRPr>
                    </a:p>
                  </a:txBody>
                  <a:tcPr marL="68575" marR="68575" marT="0" marB="0"/>
                </a:tc>
                <a:tc>
                  <a:txBody>
                    <a:bodyPr/>
                    <a:lstStyle/>
                    <a:p>
                      <a:pPr marL="0" lvl="0" indent="0" algn="ctr" rtl="0">
                        <a:spcBef>
                          <a:spcPts val="0"/>
                        </a:spcBef>
                        <a:spcAft>
                          <a:spcPts val="0"/>
                        </a:spcAft>
                        <a:buNone/>
                      </a:pPr>
                      <a:r>
                        <a:rPr lang="en" sz="1000">
                          <a:latin typeface="Calibri"/>
                          <a:ea typeface="Calibri"/>
                          <a:cs typeface="Calibri"/>
                          <a:sym typeface="Calibri"/>
                        </a:rPr>
                        <a:t>0.619</a:t>
                      </a:r>
                      <a:endParaRPr sz="1000">
                        <a:latin typeface="Calibri"/>
                        <a:ea typeface="Calibri"/>
                        <a:cs typeface="Calibri"/>
                        <a:sym typeface="Calibri"/>
                      </a:endParaRPr>
                    </a:p>
                  </a:txBody>
                  <a:tcPr marL="68575" marR="68575" marT="0" marB="0"/>
                </a:tc>
                <a:tc>
                  <a:txBody>
                    <a:bodyPr/>
                    <a:lstStyle/>
                    <a:p>
                      <a:pPr marL="0" lvl="0" indent="0" algn="ctr" rtl="0">
                        <a:spcBef>
                          <a:spcPts val="0"/>
                        </a:spcBef>
                        <a:spcAft>
                          <a:spcPts val="0"/>
                        </a:spcAft>
                        <a:buNone/>
                      </a:pPr>
                      <a:r>
                        <a:rPr lang="en" sz="1000">
                          <a:latin typeface="Calibri"/>
                          <a:ea typeface="Calibri"/>
                          <a:cs typeface="Calibri"/>
                          <a:sym typeface="Calibri"/>
                        </a:rPr>
                        <a:t>0.469</a:t>
                      </a:r>
                      <a:endParaRPr sz="1000">
                        <a:latin typeface="Calibri"/>
                        <a:ea typeface="Calibri"/>
                        <a:cs typeface="Calibri"/>
                        <a:sym typeface="Calibri"/>
                      </a:endParaRPr>
                    </a:p>
                  </a:txBody>
                  <a:tcPr marL="68575" marR="68575" marT="0" marB="0"/>
                </a:tc>
                <a:extLst>
                  <a:ext uri="{0D108BD9-81ED-4DB2-BD59-A6C34878D82A}">
                    <a16:rowId xmlns:a16="http://schemas.microsoft.com/office/drawing/2014/main" val="10012"/>
                  </a:ext>
                </a:extLst>
              </a:tr>
              <a:tr h="0">
                <a:tc>
                  <a:txBody>
                    <a:bodyPr/>
                    <a:lstStyle/>
                    <a:p>
                      <a:pPr marL="0" lvl="0" indent="0" algn="ctr" rtl="0">
                        <a:spcBef>
                          <a:spcPts val="0"/>
                        </a:spcBef>
                        <a:spcAft>
                          <a:spcPts val="0"/>
                        </a:spcAft>
                        <a:buNone/>
                      </a:pPr>
                      <a:r>
                        <a:rPr lang="en" sz="1000">
                          <a:latin typeface="Calibri"/>
                          <a:ea typeface="Calibri"/>
                          <a:cs typeface="Calibri"/>
                          <a:sym typeface="Calibri"/>
                        </a:rPr>
                        <a:t>CNN</a:t>
                      </a:r>
                      <a:endParaRPr sz="1000">
                        <a:latin typeface="Calibri"/>
                        <a:ea typeface="Calibri"/>
                        <a:cs typeface="Calibri"/>
                        <a:sym typeface="Calibri"/>
                      </a:endParaRPr>
                    </a:p>
                  </a:txBody>
                  <a:tcPr marL="68575" marR="68575" marT="0" marB="0"/>
                </a:tc>
                <a:tc>
                  <a:txBody>
                    <a:bodyPr/>
                    <a:lstStyle/>
                    <a:p>
                      <a:pPr marL="0" lvl="0" indent="0" algn="ctr" rtl="0">
                        <a:spcBef>
                          <a:spcPts val="0"/>
                        </a:spcBef>
                        <a:spcAft>
                          <a:spcPts val="0"/>
                        </a:spcAft>
                        <a:buNone/>
                      </a:pPr>
                      <a:r>
                        <a:rPr lang="en" sz="1000">
                          <a:latin typeface="Calibri"/>
                          <a:ea typeface="Calibri"/>
                          <a:cs typeface="Calibri"/>
                          <a:sym typeface="Calibri"/>
                        </a:rPr>
                        <a:t>0.024</a:t>
                      </a:r>
                      <a:endParaRPr sz="1000">
                        <a:latin typeface="Calibri"/>
                        <a:ea typeface="Calibri"/>
                        <a:cs typeface="Calibri"/>
                        <a:sym typeface="Calibri"/>
                      </a:endParaRPr>
                    </a:p>
                  </a:txBody>
                  <a:tcPr marL="68575" marR="68575" marT="0" marB="0"/>
                </a:tc>
                <a:tc>
                  <a:txBody>
                    <a:bodyPr/>
                    <a:lstStyle/>
                    <a:p>
                      <a:pPr marL="0" lvl="0" indent="0" algn="ctr" rtl="0">
                        <a:spcBef>
                          <a:spcPts val="0"/>
                        </a:spcBef>
                        <a:spcAft>
                          <a:spcPts val="0"/>
                        </a:spcAft>
                        <a:buNone/>
                      </a:pPr>
                      <a:r>
                        <a:rPr lang="en" sz="1000">
                          <a:latin typeface="Calibri"/>
                          <a:ea typeface="Calibri"/>
                          <a:cs typeface="Calibri"/>
                          <a:sym typeface="Calibri"/>
                        </a:rPr>
                        <a:t>0.271</a:t>
                      </a:r>
                      <a:endParaRPr sz="1000">
                        <a:latin typeface="Calibri"/>
                        <a:ea typeface="Calibri"/>
                        <a:cs typeface="Calibri"/>
                        <a:sym typeface="Calibri"/>
                      </a:endParaRPr>
                    </a:p>
                  </a:txBody>
                  <a:tcPr marL="68575" marR="68575" marT="0" marB="0"/>
                </a:tc>
                <a:tc>
                  <a:txBody>
                    <a:bodyPr/>
                    <a:lstStyle/>
                    <a:p>
                      <a:pPr marL="0" lvl="0" indent="0" algn="ctr" rtl="0">
                        <a:spcBef>
                          <a:spcPts val="0"/>
                        </a:spcBef>
                        <a:spcAft>
                          <a:spcPts val="0"/>
                        </a:spcAft>
                        <a:buNone/>
                      </a:pPr>
                      <a:r>
                        <a:rPr lang="en" sz="1000">
                          <a:latin typeface="Calibri"/>
                          <a:ea typeface="Calibri"/>
                          <a:cs typeface="Calibri"/>
                          <a:sym typeface="Calibri"/>
                        </a:rPr>
                        <a:t>0.049</a:t>
                      </a:r>
                      <a:endParaRPr sz="1000">
                        <a:latin typeface="Calibri"/>
                        <a:ea typeface="Calibri"/>
                        <a:cs typeface="Calibri"/>
                        <a:sym typeface="Calibri"/>
                      </a:endParaRPr>
                    </a:p>
                  </a:txBody>
                  <a:tcPr marL="68575" marR="68575" marT="0" marB="0"/>
                </a:tc>
                <a:tc>
                  <a:txBody>
                    <a:bodyPr/>
                    <a:lstStyle/>
                    <a:p>
                      <a:pPr marL="0" lvl="0" indent="0" algn="ctr" rtl="0">
                        <a:spcBef>
                          <a:spcPts val="0"/>
                        </a:spcBef>
                        <a:spcAft>
                          <a:spcPts val="0"/>
                        </a:spcAft>
                        <a:buNone/>
                      </a:pPr>
                      <a:r>
                        <a:rPr lang="en" sz="1000">
                          <a:latin typeface="Calibri"/>
                          <a:ea typeface="Calibri"/>
                          <a:cs typeface="Calibri"/>
                          <a:sym typeface="Calibri"/>
                        </a:rPr>
                        <a:t>0.550</a:t>
                      </a:r>
                      <a:endParaRPr sz="1000">
                        <a:latin typeface="Calibri"/>
                        <a:ea typeface="Calibri"/>
                        <a:cs typeface="Calibri"/>
                        <a:sym typeface="Calibri"/>
                      </a:endParaRPr>
                    </a:p>
                  </a:txBody>
                  <a:tcPr marL="68575" marR="68575" marT="0" marB="0"/>
                </a:tc>
                <a:tc>
                  <a:txBody>
                    <a:bodyPr/>
                    <a:lstStyle/>
                    <a:p>
                      <a:pPr marL="0" lvl="0" indent="0" algn="ctr" rtl="0">
                        <a:spcBef>
                          <a:spcPts val="0"/>
                        </a:spcBef>
                        <a:spcAft>
                          <a:spcPts val="0"/>
                        </a:spcAft>
                        <a:buNone/>
                      </a:pPr>
                      <a:r>
                        <a:rPr lang="en" sz="1000">
                          <a:latin typeface="Calibri"/>
                          <a:ea typeface="Calibri"/>
                          <a:cs typeface="Calibri"/>
                          <a:sym typeface="Calibri"/>
                        </a:rPr>
                        <a:t>0.035</a:t>
                      </a:r>
                      <a:endParaRPr sz="1000">
                        <a:latin typeface="Calibri"/>
                        <a:ea typeface="Calibri"/>
                        <a:cs typeface="Calibri"/>
                        <a:sym typeface="Calibri"/>
                      </a:endParaRPr>
                    </a:p>
                  </a:txBody>
                  <a:tcPr marL="68575" marR="68575" marT="0" marB="0"/>
                </a:tc>
                <a:tc>
                  <a:txBody>
                    <a:bodyPr/>
                    <a:lstStyle/>
                    <a:p>
                      <a:pPr marL="0" lvl="0" indent="0" algn="ctr" rtl="0">
                        <a:spcBef>
                          <a:spcPts val="0"/>
                        </a:spcBef>
                        <a:spcAft>
                          <a:spcPts val="0"/>
                        </a:spcAft>
                        <a:buNone/>
                      </a:pPr>
                      <a:r>
                        <a:rPr lang="en" sz="1000">
                          <a:latin typeface="Calibri"/>
                          <a:ea typeface="Calibri"/>
                          <a:cs typeface="Calibri"/>
                          <a:sym typeface="Calibri"/>
                        </a:rPr>
                        <a:t>0.348</a:t>
                      </a:r>
                      <a:endParaRPr sz="1000">
                        <a:latin typeface="Calibri"/>
                        <a:ea typeface="Calibri"/>
                        <a:cs typeface="Calibri"/>
                        <a:sym typeface="Calibri"/>
                      </a:endParaRPr>
                    </a:p>
                  </a:txBody>
                  <a:tcPr marL="68575" marR="68575" marT="0" marB="0"/>
                </a:tc>
                <a:tc>
                  <a:txBody>
                    <a:bodyPr/>
                    <a:lstStyle/>
                    <a:p>
                      <a:pPr marL="0" lvl="0" indent="0" algn="ctr" rtl="0">
                        <a:spcBef>
                          <a:spcPts val="0"/>
                        </a:spcBef>
                        <a:spcAft>
                          <a:spcPts val="0"/>
                        </a:spcAft>
                        <a:buNone/>
                      </a:pPr>
                      <a:r>
                        <a:rPr lang="en" sz="1000">
                          <a:latin typeface="Calibri"/>
                          <a:ea typeface="Calibri"/>
                          <a:cs typeface="Calibri"/>
                          <a:sym typeface="Calibri"/>
                        </a:rPr>
                        <a:t>0.040</a:t>
                      </a:r>
                      <a:endParaRPr sz="1000">
                        <a:latin typeface="Calibri"/>
                        <a:ea typeface="Calibri"/>
                        <a:cs typeface="Calibri"/>
                        <a:sym typeface="Calibri"/>
                      </a:endParaRPr>
                    </a:p>
                  </a:txBody>
                  <a:tcPr marL="68575" marR="68575" marT="0" marB="0"/>
                </a:tc>
                <a:tc>
                  <a:txBody>
                    <a:bodyPr/>
                    <a:lstStyle/>
                    <a:p>
                      <a:pPr marL="0" lvl="0" indent="0" algn="ctr" rtl="0">
                        <a:spcBef>
                          <a:spcPts val="0"/>
                        </a:spcBef>
                        <a:spcAft>
                          <a:spcPts val="0"/>
                        </a:spcAft>
                        <a:buNone/>
                      </a:pPr>
                      <a:r>
                        <a:rPr lang="en" sz="1000">
                          <a:latin typeface="Calibri"/>
                          <a:ea typeface="Calibri"/>
                          <a:cs typeface="Calibri"/>
                          <a:sym typeface="Calibri"/>
                        </a:rPr>
                        <a:t>0.426</a:t>
                      </a:r>
                      <a:endParaRPr sz="1000">
                        <a:latin typeface="Calibri"/>
                        <a:ea typeface="Calibri"/>
                        <a:cs typeface="Calibri"/>
                        <a:sym typeface="Calibri"/>
                      </a:endParaRPr>
                    </a:p>
                  </a:txBody>
                  <a:tcPr marL="68575" marR="68575" marT="0" marB="0"/>
                </a:tc>
                <a:tc>
                  <a:txBody>
                    <a:bodyPr/>
                    <a:lstStyle/>
                    <a:p>
                      <a:pPr marL="0" lvl="0" indent="0" algn="ctr" rtl="0">
                        <a:spcBef>
                          <a:spcPts val="0"/>
                        </a:spcBef>
                        <a:spcAft>
                          <a:spcPts val="0"/>
                        </a:spcAft>
                        <a:buNone/>
                      </a:pPr>
                      <a:r>
                        <a:rPr lang="en" sz="1000">
                          <a:latin typeface="Calibri"/>
                          <a:ea typeface="Calibri"/>
                          <a:cs typeface="Calibri"/>
                          <a:sym typeface="Calibri"/>
                        </a:rPr>
                        <a:t>0.814</a:t>
                      </a:r>
                      <a:endParaRPr sz="1000">
                        <a:latin typeface="Calibri"/>
                        <a:ea typeface="Calibri"/>
                        <a:cs typeface="Calibri"/>
                        <a:sym typeface="Calibri"/>
                      </a:endParaRPr>
                    </a:p>
                  </a:txBody>
                  <a:tcPr marL="68575" marR="68575" marT="0" marB="0"/>
                </a:tc>
                <a:tc>
                  <a:txBody>
                    <a:bodyPr/>
                    <a:lstStyle/>
                    <a:p>
                      <a:pPr marL="0" lvl="0" indent="0" algn="ctr" rtl="0">
                        <a:spcBef>
                          <a:spcPts val="0"/>
                        </a:spcBef>
                        <a:spcAft>
                          <a:spcPts val="0"/>
                        </a:spcAft>
                        <a:buNone/>
                      </a:pPr>
                      <a:r>
                        <a:rPr lang="en" sz="1000">
                          <a:latin typeface="Calibri"/>
                          <a:ea typeface="Calibri"/>
                          <a:cs typeface="Calibri"/>
                          <a:sym typeface="Calibri"/>
                        </a:rPr>
                        <a:t>0.970</a:t>
                      </a:r>
                      <a:endParaRPr sz="1000">
                        <a:latin typeface="Calibri"/>
                        <a:ea typeface="Calibri"/>
                        <a:cs typeface="Calibri"/>
                        <a:sym typeface="Calibri"/>
                      </a:endParaRPr>
                    </a:p>
                  </a:txBody>
                  <a:tcPr marL="68575" marR="68575" marT="0" marB="0"/>
                </a:tc>
                <a:tc>
                  <a:txBody>
                    <a:bodyPr/>
                    <a:lstStyle/>
                    <a:p>
                      <a:pPr marL="0" lvl="0" indent="0" algn="ctr" rtl="0">
                        <a:spcBef>
                          <a:spcPts val="0"/>
                        </a:spcBef>
                        <a:spcAft>
                          <a:spcPts val="0"/>
                        </a:spcAft>
                        <a:buNone/>
                      </a:pPr>
                      <a:r>
                        <a:rPr lang="en" sz="1000">
                          <a:latin typeface="Calibri"/>
                          <a:ea typeface="Calibri"/>
                          <a:cs typeface="Calibri"/>
                          <a:sym typeface="Calibri"/>
                        </a:rPr>
                        <a:t>0.594</a:t>
                      </a:r>
                      <a:endParaRPr sz="1000">
                        <a:latin typeface="Calibri"/>
                        <a:ea typeface="Calibri"/>
                        <a:cs typeface="Calibri"/>
                        <a:sym typeface="Calibri"/>
                      </a:endParaRPr>
                    </a:p>
                  </a:txBody>
                  <a:tcPr marL="68575" marR="68575" marT="0" marB="0"/>
                </a:tc>
                <a:tc>
                  <a:txBody>
                    <a:bodyPr/>
                    <a:lstStyle/>
                    <a:p>
                      <a:pPr marL="0" lvl="0" indent="0" algn="ctr" rtl="0">
                        <a:spcBef>
                          <a:spcPts val="0"/>
                        </a:spcBef>
                        <a:spcAft>
                          <a:spcPts val="0"/>
                        </a:spcAft>
                        <a:buNone/>
                      </a:pPr>
                      <a:r>
                        <a:rPr lang="en" sz="1000">
                          <a:latin typeface="Calibri"/>
                          <a:ea typeface="Calibri"/>
                          <a:cs typeface="Calibri"/>
                          <a:sym typeface="Calibri"/>
                        </a:rPr>
                        <a:t>0.454</a:t>
                      </a:r>
                      <a:endParaRPr sz="1000">
                        <a:latin typeface="Calibri"/>
                        <a:ea typeface="Calibri"/>
                        <a:cs typeface="Calibri"/>
                        <a:sym typeface="Calibri"/>
                      </a:endParaRPr>
                    </a:p>
                  </a:txBody>
                  <a:tcPr marL="68575" marR="68575" marT="0" marB="0"/>
                </a:tc>
                <a:extLst>
                  <a:ext uri="{0D108BD9-81ED-4DB2-BD59-A6C34878D82A}">
                    <a16:rowId xmlns:a16="http://schemas.microsoft.com/office/drawing/2014/main" val="10013"/>
                  </a:ext>
                </a:extLst>
              </a:tr>
              <a:tr h="0">
                <a:tc>
                  <a:txBody>
                    <a:bodyPr/>
                    <a:lstStyle/>
                    <a:p>
                      <a:pPr marL="0" lvl="0" indent="0" algn="ctr" rtl="0">
                        <a:spcBef>
                          <a:spcPts val="0"/>
                        </a:spcBef>
                        <a:spcAft>
                          <a:spcPts val="0"/>
                        </a:spcAft>
                        <a:buNone/>
                      </a:pPr>
                      <a:r>
                        <a:rPr lang="en" sz="1000">
                          <a:latin typeface="Calibri"/>
                          <a:ea typeface="Calibri"/>
                          <a:cs typeface="Calibri"/>
                          <a:sym typeface="Calibri"/>
                        </a:rPr>
                        <a:t>Clinic Bert</a:t>
                      </a:r>
                      <a:endParaRPr sz="1000">
                        <a:latin typeface="Calibri"/>
                        <a:ea typeface="Calibri"/>
                        <a:cs typeface="Calibri"/>
                        <a:sym typeface="Calibri"/>
                      </a:endParaRPr>
                    </a:p>
                  </a:txBody>
                  <a:tcPr marL="68575" marR="68575" marT="0" marB="0"/>
                </a:tc>
                <a:tc>
                  <a:txBody>
                    <a:bodyPr/>
                    <a:lstStyle/>
                    <a:p>
                      <a:pPr marL="0" lvl="0" indent="0" algn="ctr" rtl="0">
                        <a:spcBef>
                          <a:spcPts val="0"/>
                        </a:spcBef>
                        <a:spcAft>
                          <a:spcPts val="0"/>
                        </a:spcAft>
                        <a:buNone/>
                      </a:pPr>
                      <a:r>
                        <a:rPr lang="en" sz="1000">
                          <a:latin typeface="Calibri"/>
                          <a:ea typeface="Calibri"/>
                          <a:cs typeface="Calibri"/>
                          <a:sym typeface="Calibri"/>
                        </a:rPr>
                        <a:t>0.001</a:t>
                      </a:r>
                      <a:endParaRPr sz="1000">
                        <a:latin typeface="Calibri"/>
                        <a:ea typeface="Calibri"/>
                        <a:cs typeface="Calibri"/>
                        <a:sym typeface="Calibri"/>
                      </a:endParaRPr>
                    </a:p>
                  </a:txBody>
                  <a:tcPr marL="68575" marR="68575" marT="0" marB="0"/>
                </a:tc>
                <a:tc>
                  <a:txBody>
                    <a:bodyPr/>
                    <a:lstStyle/>
                    <a:p>
                      <a:pPr marL="0" lvl="0" indent="0" algn="ctr" rtl="0">
                        <a:spcBef>
                          <a:spcPts val="0"/>
                        </a:spcBef>
                        <a:spcAft>
                          <a:spcPts val="0"/>
                        </a:spcAft>
                        <a:buNone/>
                      </a:pPr>
                      <a:r>
                        <a:rPr lang="en" sz="1000">
                          <a:latin typeface="Calibri"/>
                          <a:ea typeface="Calibri"/>
                          <a:cs typeface="Calibri"/>
                          <a:sym typeface="Calibri"/>
                        </a:rPr>
                        <a:t>0.050</a:t>
                      </a:r>
                      <a:endParaRPr sz="1000">
                        <a:latin typeface="Calibri"/>
                        <a:ea typeface="Calibri"/>
                        <a:cs typeface="Calibri"/>
                        <a:sym typeface="Calibri"/>
                      </a:endParaRPr>
                    </a:p>
                  </a:txBody>
                  <a:tcPr marL="68575" marR="68575" marT="0" marB="0"/>
                </a:tc>
                <a:tc>
                  <a:txBody>
                    <a:bodyPr/>
                    <a:lstStyle/>
                    <a:p>
                      <a:pPr marL="0" lvl="0" indent="0" algn="ctr" rtl="0">
                        <a:spcBef>
                          <a:spcPts val="0"/>
                        </a:spcBef>
                        <a:spcAft>
                          <a:spcPts val="0"/>
                        </a:spcAft>
                        <a:buNone/>
                      </a:pPr>
                      <a:r>
                        <a:rPr lang="en" sz="1000">
                          <a:latin typeface="Calibri"/>
                          <a:ea typeface="Calibri"/>
                          <a:cs typeface="Calibri"/>
                          <a:sym typeface="Calibri"/>
                        </a:rPr>
                        <a:t>0.001</a:t>
                      </a:r>
                      <a:endParaRPr sz="1000">
                        <a:latin typeface="Calibri"/>
                        <a:ea typeface="Calibri"/>
                        <a:cs typeface="Calibri"/>
                        <a:sym typeface="Calibri"/>
                      </a:endParaRPr>
                    </a:p>
                  </a:txBody>
                  <a:tcPr marL="68575" marR="68575" marT="0" marB="0"/>
                </a:tc>
                <a:tc>
                  <a:txBody>
                    <a:bodyPr/>
                    <a:lstStyle/>
                    <a:p>
                      <a:pPr marL="0" lvl="0" indent="0" algn="ctr" rtl="0">
                        <a:spcBef>
                          <a:spcPts val="0"/>
                        </a:spcBef>
                        <a:spcAft>
                          <a:spcPts val="0"/>
                        </a:spcAft>
                        <a:buNone/>
                      </a:pPr>
                      <a:r>
                        <a:rPr lang="en" sz="1000">
                          <a:latin typeface="Calibri"/>
                          <a:ea typeface="Calibri"/>
                          <a:cs typeface="Calibri"/>
                          <a:sym typeface="Calibri"/>
                        </a:rPr>
                        <a:t>0.052</a:t>
                      </a:r>
                      <a:endParaRPr sz="1000">
                        <a:latin typeface="Calibri"/>
                        <a:ea typeface="Calibri"/>
                        <a:cs typeface="Calibri"/>
                        <a:sym typeface="Calibri"/>
                      </a:endParaRPr>
                    </a:p>
                  </a:txBody>
                  <a:tcPr marL="68575" marR="68575" marT="0" marB="0"/>
                </a:tc>
                <a:tc>
                  <a:txBody>
                    <a:bodyPr/>
                    <a:lstStyle/>
                    <a:p>
                      <a:pPr marL="0" lvl="0" indent="0" algn="ctr" rtl="0">
                        <a:spcBef>
                          <a:spcPts val="0"/>
                        </a:spcBef>
                        <a:spcAft>
                          <a:spcPts val="0"/>
                        </a:spcAft>
                        <a:buNone/>
                      </a:pPr>
                      <a:r>
                        <a:rPr lang="en" sz="1000">
                          <a:latin typeface="Calibri"/>
                          <a:ea typeface="Calibri"/>
                          <a:cs typeface="Calibri"/>
                          <a:sym typeface="Calibri"/>
                        </a:rPr>
                        <a:t>0.02</a:t>
                      </a:r>
                      <a:endParaRPr sz="1000">
                        <a:latin typeface="Calibri"/>
                        <a:ea typeface="Calibri"/>
                        <a:cs typeface="Calibri"/>
                        <a:sym typeface="Calibri"/>
                      </a:endParaRPr>
                    </a:p>
                  </a:txBody>
                  <a:tcPr marL="68575" marR="68575" marT="0" marB="0"/>
                </a:tc>
                <a:tc>
                  <a:txBody>
                    <a:bodyPr/>
                    <a:lstStyle/>
                    <a:p>
                      <a:pPr marL="0" lvl="0" indent="0" algn="ctr" rtl="0">
                        <a:spcBef>
                          <a:spcPts val="0"/>
                        </a:spcBef>
                        <a:spcAft>
                          <a:spcPts val="0"/>
                        </a:spcAft>
                        <a:buNone/>
                      </a:pPr>
                      <a:r>
                        <a:rPr lang="en" sz="1000">
                          <a:latin typeface="Calibri"/>
                          <a:ea typeface="Calibri"/>
                          <a:cs typeface="Calibri"/>
                          <a:sym typeface="Calibri"/>
                        </a:rPr>
                        <a:t>0.54</a:t>
                      </a:r>
                      <a:endParaRPr sz="1000">
                        <a:latin typeface="Calibri"/>
                        <a:ea typeface="Calibri"/>
                        <a:cs typeface="Calibri"/>
                        <a:sym typeface="Calibri"/>
                      </a:endParaRPr>
                    </a:p>
                  </a:txBody>
                  <a:tcPr marL="68575" marR="68575" marT="0" marB="0"/>
                </a:tc>
                <a:tc>
                  <a:txBody>
                    <a:bodyPr/>
                    <a:lstStyle/>
                    <a:p>
                      <a:pPr marL="0" lvl="0" indent="0" algn="ctr" rtl="0">
                        <a:spcBef>
                          <a:spcPts val="0"/>
                        </a:spcBef>
                        <a:spcAft>
                          <a:spcPts val="0"/>
                        </a:spcAft>
                        <a:buNone/>
                      </a:pPr>
                      <a:r>
                        <a:rPr lang="en" sz="1000">
                          <a:latin typeface="Calibri"/>
                          <a:ea typeface="Calibri"/>
                          <a:cs typeface="Calibri"/>
                          <a:sym typeface="Calibri"/>
                        </a:rPr>
                        <a:t>0.002</a:t>
                      </a:r>
                      <a:endParaRPr sz="1000">
                        <a:latin typeface="Calibri"/>
                        <a:ea typeface="Calibri"/>
                        <a:cs typeface="Calibri"/>
                        <a:sym typeface="Calibri"/>
                      </a:endParaRPr>
                    </a:p>
                  </a:txBody>
                  <a:tcPr marL="68575" marR="68575" marT="0" marB="0"/>
                </a:tc>
                <a:tc>
                  <a:txBody>
                    <a:bodyPr/>
                    <a:lstStyle/>
                    <a:p>
                      <a:pPr marL="0" lvl="0" indent="0" algn="ctr" rtl="0">
                        <a:spcBef>
                          <a:spcPts val="0"/>
                        </a:spcBef>
                        <a:spcAft>
                          <a:spcPts val="0"/>
                        </a:spcAft>
                        <a:buNone/>
                      </a:pPr>
                      <a:r>
                        <a:rPr lang="en" sz="1000">
                          <a:latin typeface="Calibri"/>
                          <a:ea typeface="Calibri"/>
                          <a:cs typeface="Calibri"/>
                          <a:sym typeface="Calibri"/>
                        </a:rPr>
                        <a:t>0.095</a:t>
                      </a:r>
                      <a:endParaRPr sz="1000">
                        <a:latin typeface="Calibri"/>
                        <a:ea typeface="Calibri"/>
                        <a:cs typeface="Calibri"/>
                        <a:sym typeface="Calibri"/>
                      </a:endParaRPr>
                    </a:p>
                  </a:txBody>
                  <a:tcPr marL="68575" marR="68575" marT="0" marB="0"/>
                </a:tc>
                <a:tc>
                  <a:txBody>
                    <a:bodyPr/>
                    <a:lstStyle/>
                    <a:p>
                      <a:pPr marL="0" lvl="0" indent="0" algn="ctr" rtl="0">
                        <a:spcBef>
                          <a:spcPts val="0"/>
                        </a:spcBef>
                        <a:spcAft>
                          <a:spcPts val="0"/>
                        </a:spcAft>
                        <a:buNone/>
                      </a:pPr>
                      <a:r>
                        <a:rPr lang="en" sz="1000">
                          <a:latin typeface="Calibri"/>
                          <a:ea typeface="Calibri"/>
                          <a:cs typeface="Calibri"/>
                          <a:sym typeface="Calibri"/>
                        </a:rPr>
                        <a:t>0.525</a:t>
                      </a:r>
                      <a:endParaRPr sz="1000">
                        <a:latin typeface="Calibri"/>
                        <a:ea typeface="Calibri"/>
                        <a:cs typeface="Calibri"/>
                        <a:sym typeface="Calibri"/>
                      </a:endParaRPr>
                    </a:p>
                  </a:txBody>
                  <a:tcPr marL="68575" marR="68575" marT="0" marB="0"/>
                </a:tc>
                <a:tc>
                  <a:txBody>
                    <a:bodyPr/>
                    <a:lstStyle/>
                    <a:p>
                      <a:pPr marL="0" lvl="0" indent="0" algn="ctr" rtl="0">
                        <a:spcBef>
                          <a:spcPts val="0"/>
                        </a:spcBef>
                        <a:spcAft>
                          <a:spcPts val="0"/>
                        </a:spcAft>
                        <a:buNone/>
                      </a:pPr>
                      <a:r>
                        <a:rPr lang="en" sz="1000">
                          <a:latin typeface="Calibri"/>
                          <a:ea typeface="Calibri"/>
                          <a:cs typeface="Calibri"/>
                          <a:sym typeface="Calibri"/>
                        </a:rPr>
                        <a:t>0.940</a:t>
                      </a:r>
                      <a:endParaRPr sz="1000">
                        <a:latin typeface="Calibri"/>
                        <a:ea typeface="Calibri"/>
                        <a:cs typeface="Calibri"/>
                        <a:sym typeface="Calibri"/>
                      </a:endParaRPr>
                    </a:p>
                  </a:txBody>
                  <a:tcPr marL="68575" marR="68575" marT="0" marB="0"/>
                </a:tc>
                <a:tc>
                  <a:txBody>
                    <a:bodyPr/>
                    <a:lstStyle/>
                    <a:p>
                      <a:pPr marL="0" lvl="0" indent="0" algn="ctr" rtl="0">
                        <a:spcBef>
                          <a:spcPts val="0"/>
                        </a:spcBef>
                        <a:spcAft>
                          <a:spcPts val="0"/>
                        </a:spcAft>
                        <a:buNone/>
                      </a:pPr>
                      <a:r>
                        <a:rPr lang="en" sz="1000">
                          <a:latin typeface="Calibri"/>
                          <a:ea typeface="Calibri"/>
                          <a:cs typeface="Calibri"/>
                          <a:sym typeface="Calibri"/>
                        </a:rPr>
                        <a:t>0.225</a:t>
                      </a:r>
                      <a:endParaRPr sz="1000">
                        <a:latin typeface="Calibri"/>
                        <a:ea typeface="Calibri"/>
                        <a:cs typeface="Calibri"/>
                        <a:sym typeface="Calibri"/>
                      </a:endParaRPr>
                    </a:p>
                  </a:txBody>
                  <a:tcPr marL="68575" marR="68575" marT="0" marB="0"/>
                </a:tc>
                <a:tc>
                  <a:txBody>
                    <a:bodyPr/>
                    <a:lstStyle/>
                    <a:p>
                      <a:pPr marL="0" lvl="0" indent="0" algn="ctr" rtl="0">
                        <a:spcBef>
                          <a:spcPts val="0"/>
                        </a:spcBef>
                        <a:spcAft>
                          <a:spcPts val="0"/>
                        </a:spcAft>
                        <a:buNone/>
                      </a:pPr>
                      <a:r>
                        <a:rPr lang="en" sz="1000">
                          <a:latin typeface="Calibri"/>
                          <a:ea typeface="Calibri"/>
                          <a:cs typeface="Calibri"/>
                          <a:sym typeface="Calibri"/>
                        </a:rPr>
                        <a:t>0.194</a:t>
                      </a:r>
                      <a:endParaRPr sz="1000">
                        <a:latin typeface="Calibri"/>
                        <a:ea typeface="Calibri"/>
                        <a:cs typeface="Calibri"/>
                        <a:sym typeface="Calibri"/>
                      </a:endParaRPr>
                    </a:p>
                  </a:txBody>
                  <a:tcPr marL="68575" marR="68575" marT="0" marB="0"/>
                </a:tc>
                <a:extLst>
                  <a:ext uri="{0D108BD9-81ED-4DB2-BD59-A6C34878D82A}">
                    <a16:rowId xmlns:a16="http://schemas.microsoft.com/office/drawing/2014/main" val="10014"/>
                  </a:ext>
                </a:extLst>
              </a:tr>
            </a:tbl>
          </a:graphicData>
        </a:graphic>
      </p:graphicFrame>
      <p:graphicFrame>
        <p:nvGraphicFramePr>
          <p:cNvPr id="155" name="Google Shape;155;p27"/>
          <p:cNvGraphicFramePr/>
          <p:nvPr/>
        </p:nvGraphicFramePr>
        <p:xfrm>
          <a:off x="1631800" y="2921000"/>
          <a:ext cx="3000000" cy="3000000"/>
        </p:xfrm>
        <a:graphic>
          <a:graphicData uri="http://schemas.openxmlformats.org/drawingml/2006/table">
            <a:tbl>
              <a:tblPr bandRow="1">
                <a:noFill/>
                <a:tableStyleId>{28BD84AF-1033-4243-BC8A-B8D2D50A8091}</a:tableStyleId>
              </a:tblPr>
              <a:tblGrid>
                <a:gridCol w="684650">
                  <a:extLst>
                    <a:ext uri="{9D8B030D-6E8A-4147-A177-3AD203B41FA5}">
                      <a16:colId xmlns:a16="http://schemas.microsoft.com/office/drawing/2014/main" val="20000"/>
                    </a:ext>
                  </a:extLst>
                </a:gridCol>
                <a:gridCol w="466725">
                  <a:extLst>
                    <a:ext uri="{9D8B030D-6E8A-4147-A177-3AD203B41FA5}">
                      <a16:colId xmlns:a16="http://schemas.microsoft.com/office/drawing/2014/main" val="20001"/>
                    </a:ext>
                  </a:extLst>
                </a:gridCol>
                <a:gridCol w="428625">
                  <a:extLst>
                    <a:ext uri="{9D8B030D-6E8A-4147-A177-3AD203B41FA5}">
                      <a16:colId xmlns:a16="http://schemas.microsoft.com/office/drawing/2014/main" val="20002"/>
                    </a:ext>
                  </a:extLst>
                </a:gridCol>
                <a:gridCol w="477300">
                  <a:extLst>
                    <a:ext uri="{9D8B030D-6E8A-4147-A177-3AD203B41FA5}">
                      <a16:colId xmlns:a16="http://schemas.microsoft.com/office/drawing/2014/main" val="20003"/>
                    </a:ext>
                  </a:extLst>
                </a:gridCol>
                <a:gridCol w="440850">
                  <a:extLst>
                    <a:ext uri="{9D8B030D-6E8A-4147-A177-3AD203B41FA5}">
                      <a16:colId xmlns:a16="http://schemas.microsoft.com/office/drawing/2014/main" val="20004"/>
                    </a:ext>
                  </a:extLst>
                </a:gridCol>
                <a:gridCol w="489825">
                  <a:extLst>
                    <a:ext uri="{9D8B030D-6E8A-4147-A177-3AD203B41FA5}">
                      <a16:colId xmlns:a16="http://schemas.microsoft.com/office/drawing/2014/main" val="20005"/>
                    </a:ext>
                  </a:extLst>
                </a:gridCol>
                <a:gridCol w="440850">
                  <a:extLst>
                    <a:ext uri="{9D8B030D-6E8A-4147-A177-3AD203B41FA5}">
                      <a16:colId xmlns:a16="http://schemas.microsoft.com/office/drawing/2014/main" val="20006"/>
                    </a:ext>
                  </a:extLst>
                </a:gridCol>
                <a:gridCol w="489825">
                  <a:extLst>
                    <a:ext uri="{9D8B030D-6E8A-4147-A177-3AD203B41FA5}">
                      <a16:colId xmlns:a16="http://schemas.microsoft.com/office/drawing/2014/main" val="20007"/>
                    </a:ext>
                  </a:extLst>
                </a:gridCol>
                <a:gridCol w="440850">
                  <a:extLst>
                    <a:ext uri="{9D8B030D-6E8A-4147-A177-3AD203B41FA5}">
                      <a16:colId xmlns:a16="http://schemas.microsoft.com/office/drawing/2014/main" val="20008"/>
                    </a:ext>
                  </a:extLst>
                </a:gridCol>
                <a:gridCol w="489825">
                  <a:extLst>
                    <a:ext uri="{9D8B030D-6E8A-4147-A177-3AD203B41FA5}">
                      <a16:colId xmlns:a16="http://schemas.microsoft.com/office/drawing/2014/main" val="20009"/>
                    </a:ext>
                  </a:extLst>
                </a:gridCol>
                <a:gridCol w="440850">
                  <a:extLst>
                    <a:ext uri="{9D8B030D-6E8A-4147-A177-3AD203B41FA5}">
                      <a16:colId xmlns:a16="http://schemas.microsoft.com/office/drawing/2014/main" val="20010"/>
                    </a:ext>
                  </a:extLst>
                </a:gridCol>
                <a:gridCol w="428625">
                  <a:extLst>
                    <a:ext uri="{9D8B030D-6E8A-4147-A177-3AD203B41FA5}">
                      <a16:colId xmlns:a16="http://schemas.microsoft.com/office/drawing/2014/main" val="20011"/>
                    </a:ext>
                  </a:extLst>
                </a:gridCol>
                <a:gridCol w="447675">
                  <a:extLst>
                    <a:ext uri="{9D8B030D-6E8A-4147-A177-3AD203B41FA5}">
                      <a16:colId xmlns:a16="http://schemas.microsoft.com/office/drawing/2014/main" val="20012"/>
                    </a:ext>
                  </a:extLst>
                </a:gridCol>
              </a:tblGrid>
              <a:tr h="190500">
                <a:tc gridSpan="13">
                  <a:txBody>
                    <a:bodyPr/>
                    <a:lstStyle/>
                    <a:p>
                      <a:pPr marL="0" lvl="0" indent="0" algn="ctr" rtl="0">
                        <a:spcBef>
                          <a:spcPts val="0"/>
                        </a:spcBef>
                        <a:spcAft>
                          <a:spcPts val="0"/>
                        </a:spcAft>
                        <a:buNone/>
                      </a:pPr>
                      <a:r>
                        <a:rPr lang="en" sz="1200" b="1">
                          <a:latin typeface="Calibri"/>
                          <a:ea typeface="Calibri"/>
                          <a:cs typeface="Calibri"/>
                          <a:sym typeface="Calibri"/>
                        </a:rPr>
                        <a:t>SKIP-GRAM - Top 50 codes - Test set</a:t>
                      </a:r>
                      <a:endParaRPr sz="1200">
                        <a:latin typeface="Calibri"/>
                        <a:ea typeface="Calibri"/>
                        <a:cs typeface="Calibri"/>
                        <a:sym typeface="Calibri"/>
                      </a:endParaRPr>
                    </a:p>
                  </a:txBody>
                  <a:tcPr marL="68575" marR="68575" marT="0" marB="0"/>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190500">
                <a:tc>
                  <a:txBody>
                    <a:bodyPr/>
                    <a:lstStyle/>
                    <a:p>
                      <a:pPr marL="0" lvl="0" indent="0" algn="ctr" rtl="0">
                        <a:spcBef>
                          <a:spcPts val="0"/>
                        </a:spcBef>
                        <a:spcAft>
                          <a:spcPts val="0"/>
                        </a:spcAft>
                        <a:buNone/>
                      </a:pPr>
                      <a:endParaRPr sz="1200">
                        <a:latin typeface="Calibri"/>
                        <a:ea typeface="Calibri"/>
                        <a:cs typeface="Calibri"/>
                        <a:sym typeface="Calibri"/>
                      </a:endParaRPr>
                    </a:p>
                  </a:txBody>
                  <a:tcPr marL="68575" marR="68575" marT="0" marB="0"/>
                </a:tc>
                <a:tc gridSpan="2">
                  <a:txBody>
                    <a:bodyPr/>
                    <a:lstStyle/>
                    <a:p>
                      <a:pPr marL="0" lvl="0" indent="0" algn="ctr" rtl="0">
                        <a:spcBef>
                          <a:spcPts val="0"/>
                        </a:spcBef>
                        <a:spcAft>
                          <a:spcPts val="0"/>
                        </a:spcAft>
                        <a:buNone/>
                      </a:pPr>
                      <a:r>
                        <a:rPr lang="en" sz="1200" b="1">
                          <a:latin typeface="Calibri"/>
                          <a:ea typeface="Calibri"/>
                          <a:cs typeface="Calibri"/>
                          <a:sym typeface="Calibri"/>
                        </a:rPr>
                        <a:t>accuracy</a:t>
                      </a:r>
                      <a:endParaRPr sz="1200" b="1">
                        <a:latin typeface="Calibri"/>
                        <a:ea typeface="Calibri"/>
                        <a:cs typeface="Calibri"/>
                        <a:sym typeface="Calibri"/>
                      </a:endParaRPr>
                    </a:p>
                  </a:txBody>
                  <a:tcPr marL="68575" marR="68575" marT="0" marB="0"/>
                </a:tc>
                <a:tc hMerge="1">
                  <a:txBody>
                    <a:bodyPr/>
                    <a:lstStyle/>
                    <a:p>
                      <a:endParaRPr lang="en-US"/>
                    </a:p>
                  </a:txBody>
                  <a:tcPr/>
                </a:tc>
                <a:tc gridSpan="2">
                  <a:txBody>
                    <a:bodyPr/>
                    <a:lstStyle/>
                    <a:p>
                      <a:pPr marL="0" lvl="0" indent="0" algn="ctr" rtl="0">
                        <a:spcBef>
                          <a:spcPts val="0"/>
                        </a:spcBef>
                        <a:spcAft>
                          <a:spcPts val="0"/>
                        </a:spcAft>
                        <a:buNone/>
                      </a:pPr>
                      <a:r>
                        <a:rPr lang="en" sz="1200" b="1">
                          <a:latin typeface="Calibri"/>
                          <a:ea typeface="Calibri"/>
                          <a:cs typeface="Calibri"/>
                          <a:sym typeface="Calibri"/>
                        </a:rPr>
                        <a:t>precision</a:t>
                      </a:r>
                      <a:endParaRPr sz="1200" b="1">
                        <a:latin typeface="Calibri"/>
                        <a:ea typeface="Calibri"/>
                        <a:cs typeface="Calibri"/>
                        <a:sym typeface="Calibri"/>
                      </a:endParaRPr>
                    </a:p>
                  </a:txBody>
                  <a:tcPr marL="68575" marR="68575" marT="0" marB="0"/>
                </a:tc>
                <a:tc hMerge="1">
                  <a:txBody>
                    <a:bodyPr/>
                    <a:lstStyle/>
                    <a:p>
                      <a:endParaRPr lang="en-US"/>
                    </a:p>
                  </a:txBody>
                  <a:tcPr/>
                </a:tc>
                <a:tc gridSpan="2">
                  <a:txBody>
                    <a:bodyPr/>
                    <a:lstStyle/>
                    <a:p>
                      <a:pPr marL="0" lvl="0" indent="0" algn="ctr" rtl="0">
                        <a:spcBef>
                          <a:spcPts val="0"/>
                        </a:spcBef>
                        <a:spcAft>
                          <a:spcPts val="0"/>
                        </a:spcAft>
                        <a:buNone/>
                      </a:pPr>
                      <a:r>
                        <a:rPr lang="en" sz="1200" b="1">
                          <a:latin typeface="Calibri"/>
                          <a:ea typeface="Calibri"/>
                          <a:cs typeface="Calibri"/>
                          <a:sym typeface="Calibri"/>
                        </a:rPr>
                        <a:t>recall</a:t>
                      </a:r>
                      <a:endParaRPr sz="1200" b="1">
                        <a:latin typeface="Calibri"/>
                        <a:ea typeface="Calibri"/>
                        <a:cs typeface="Calibri"/>
                        <a:sym typeface="Calibri"/>
                      </a:endParaRPr>
                    </a:p>
                  </a:txBody>
                  <a:tcPr marL="68575" marR="68575" marT="0" marB="0"/>
                </a:tc>
                <a:tc hMerge="1">
                  <a:txBody>
                    <a:bodyPr/>
                    <a:lstStyle/>
                    <a:p>
                      <a:endParaRPr lang="en-US"/>
                    </a:p>
                  </a:txBody>
                  <a:tcPr/>
                </a:tc>
                <a:tc gridSpan="2">
                  <a:txBody>
                    <a:bodyPr/>
                    <a:lstStyle/>
                    <a:p>
                      <a:pPr marL="0" lvl="0" indent="0" algn="ctr" rtl="0">
                        <a:spcBef>
                          <a:spcPts val="0"/>
                        </a:spcBef>
                        <a:spcAft>
                          <a:spcPts val="0"/>
                        </a:spcAft>
                        <a:buNone/>
                      </a:pPr>
                      <a:r>
                        <a:rPr lang="en" sz="1200" b="1">
                          <a:latin typeface="Calibri"/>
                          <a:ea typeface="Calibri"/>
                          <a:cs typeface="Calibri"/>
                          <a:sym typeface="Calibri"/>
                        </a:rPr>
                        <a:t>F-score</a:t>
                      </a:r>
                      <a:endParaRPr sz="1200" b="1">
                        <a:latin typeface="Calibri"/>
                        <a:ea typeface="Calibri"/>
                        <a:cs typeface="Calibri"/>
                        <a:sym typeface="Calibri"/>
                      </a:endParaRPr>
                    </a:p>
                  </a:txBody>
                  <a:tcPr marL="68575" marR="68575" marT="0" marB="0"/>
                </a:tc>
                <a:tc hMerge="1">
                  <a:txBody>
                    <a:bodyPr/>
                    <a:lstStyle/>
                    <a:p>
                      <a:endParaRPr lang="en-US"/>
                    </a:p>
                  </a:txBody>
                  <a:tcPr/>
                </a:tc>
                <a:tc gridSpan="2">
                  <a:txBody>
                    <a:bodyPr/>
                    <a:lstStyle/>
                    <a:p>
                      <a:pPr marL="0" lvl="0" indent="0" algn="ctr" rtl="0">
                        <a:spcBef>
                          <a:spcPts val="0"/>
                        </a:spcBef>
                        <a:spcAft>
                          <a:spcPts val="0"/>
                        </a:spcAft>
                        <a:buNone/>
                      </a:pPr>
                      <a:r>
                        <a:rPr lang="en" sz="1200" b="1">
                          <a:latin typeface="Calibri"/>
                          <a:ea typeface="Calibri"/>
                          <a:cs typeface="Calibri"/>
                          <a:sym typeface="Calibri"/>
                        </a:rPr>
                        <a:t>AUC</a:t>
                      </a:r>
                      <a:endParaRPr sz="1200" b="1">
                        <a:latin typeface="Calibri"/>
                        <a:ea typeface="Calibri"/>
                        <a:cs typeface="Calibri"/>
                        <a:sym typeface="Calibri"/>
                      </a:endParaRPr>
                    </a:p>
                  </a:txBody>
                  <a:tcPr marL="68575" marR="68575" marT="0" marB="0"/>
                </a:tc>
                <a:tc hMerge="1">
                  <a:txBody>
                    <a:bodyPr/>
                    <a:lstStyle/>
                    <a:p>
                      <a:endParaRPr lang="en-US"/>
                    </a:p>
                  </a:txBody>
                  <a:tcPr/>
                </a:tc>
                <a:tc gridSpan="2">
                  <a:txBody>
                    <a:bodyPr/>
                    <a:lstStyle/>
                    <a:p>
                      <a:pPr marL="0" lvl="0" indent="0" algn="ctr" rtl="0">
                        <a:lnSpc>
                          <a:spcPct val="115000"/>
                        </a:lnSpc>
                        <a:spcBef>
                          <a:spcPts val="0"/>
                        </a:spcBef>
                        <a:spcAft>
                          <a:spcPts val="0"/>
                        </a:spcAft>
                        <a:buNone/>
                      </a:pPr>
                      <a:r>
                        <a:rPr lang="en" sz="1200" b="1">
                          <a:latin typeface="Calibri"/>
                          <a:ea typeface="Calibri"/>
                          <a:cs typeface="Calibri"/>
                          <a:sym typeface="Calibri"/>
                        </a:rPr>
                        <a:t>P@5</a:t>
                      </a:r>
                      <a:endParaRPr sz="1200" b="1">
                        <a:latin typeface="Calibri"/>
                        <a:ea typeface="Calibri"/>
                        <a:cs typeface="Calibri"/>
                        <a:sym typeface="Calibri"/>
                      </a:endParaRPr>
                    </a:p>
                  </a:txBody>
                  <a:tcPr marL="68575" marR="68575" marT="0" marB="0"/>
                </a:tc>
                <a:tc hMerge="1">
                  <a:txBody>
                    <a:bodyPr/>
                    <a:lstStyle/>
                    <a:p>
                      <a:endParaRPr lang="en-US"/>
                    </a:p>
                  </a:txBody>
                  <a:tcPr/>
                </a:tc>
                <a:extLst>
                  <a:ext uri="{0D108BD9-81ED-4DB2-BD59-A6C34878D82A}">
                    <a16:rowId xmlns:a16="http://schemas.microsoft.com/office/drawing/2014/main" val="10001"/>
                  </a:ext>
                </a:extLst>
              </a:tr>
              <a:tr h="152400">
                <a:tc>
                  <a:txBody>
                    <a:bodyPr/>
                    <a:lstStyle/>
                    <a:p>
                      <a:pPr marL="0" lvl="0" indent="0" algn="ctr" rtl="0">
                        <a:spcBef>
                          <a:spcPts val="0"/>
                        </a:spcBef>
                        <a:spcAft>
                          <a:spcPts val="0"/>
                        </a:spcAft>
                        <a:buNone/>
                      </a:pPr>
                      <a:endParaRPr sz="1200">
                        <a:latin typeface="Calibri"/>
                        <a:ea typeface="Calibri"/>
                        <a:cs typeface="Calibri"/>
                        <a:sym typeface="Calibri"/>
                      </a:endParaRPr>
                    </a:p>
                  </a:txBody>
                  <a:tcPr marL="68575" marR="68575" marT="0" marB="0"/>
                </a:tc>
                <a:tc>
                  <a:txBody>
                    <a:bodyPr/>
                    <a:lstStyle/>
                    <a:p>
                      <a:pPr marL="0" lvl="0" indent="0" algn="ctr" rtl="0">
                        <a:spcBef>
                          <a:spcPts val="0"/>
                        </a:spcBef>
                        <a:spcAft>
                          <a:spcPts val="0"/>
                        </a:spcAft>
                        <a:buNone/>
                      </a:pPr>
                      <a:r>
                        <a:rPr lang="en" sz="1000">
                          <a:latin typeface="Calibri"/>
                          <a:ea typeface="Calibri"/>
                          <a:cs typeface="Calibri"/>
                          <a:sym typeface="Calibri"/>
                        </a:rPr>
                        <a:t>macro</a:t>
                      </a:r>
                      <a:endParaRPr sz="1000">
                        <a:latin typeface="Calibri"/>
                        <a:ea typeface="Calibri"/>
                        <a:cs typeface="Calibri"/>
                        <a:sym typeface="Calibri"/>
                      </a:endParaRPr>
                    </a:p>
                  </a:txBody>
                  <a:tcPr marL="68575" marR="68575" marT="0" marB="0"/>
                </a:tc>
                <a:tc>
                  <a:txBody>
                    <a:bodyPr/>
                    <a:lstStyle/>
                    <a:p>
                      <a:pPr marL="0" lvl="0" indent="0" algn="ctr" rtl="0">
                        <a:spcBef>
                          <a:spcPts val="0"/>
                        </a:spcBef>
                        <a:spcAft>
                          <a:spcPts val="0"/>
                        </a:spcAft>
                        <a:buNone/>
                      </a:pPr>
                      <a:r>
                        <a:rPr lang="en" sz="1000">
                          <a:latin typeface="Calibri"/>
                          <a:ea typeface="Calibri"/>
                          <a:cs typeface="Calibri"/>
                          <a:sym typeface="Calibri"/>
                        </a:rPr>
                        <a:t>micro</a:t>
                      </a:r>
                      <a:endParaRPr sz="1000">
                        <a:latin typeface="Calibri"/>
                        <a:ea typeface="Calibri"/>
                        <a:cs typeface="Calibri"/>
                        <a:sym typeface="Calibri"/>
                      </a:endParaRPr>
                    </a:p>
                  </a:txBody>
                  <a:tcPr marL="68575" marR="68575" marT="0" marB="0"/>
                </a:tc>
                <a:tc>
                  <a:txBody>
                    <a:bodyPr/>
                    <a:lstStyle/>
                    <a:p>
                      <a:pPr marL="0" lvl="0" indent="0" algn="ctr" rtl="0">
                        <a:spcBef>
                          <a:spcPts val="0"/>
                        </a:spcBef>
                        <a:spcAft>
                          <a:spcPts val="0"/>
                        </a:spcAft>
                        <a:buNone/>
                      </a:pPr>
                      <a:r>
                        <a:rPr lang="en" sz="1000">
                          <a:latin typeface="Calibri"/>
                          <a:ea typeface="Calibri"/>
                          <a:cs typeface="Calibri"/>
                          <a:sym typeface="Calibri"/>
                        </a:rPr>
                        <a:t>macro</a:t>
                      </a:r>
                      <a:endParaRPr sz="1000">
                        <a:latin typeface="Calibri"/>
                        <a:ea typeface="Calibri"/>
                        <a:cs typeface="Calibri"/>
                        <a:sym typeface="Calibri"/>
                      </a:endParaRPr>
                    </a:p>
                  </a:txBody>
                  <a:tcPr marL="68575" marR="68575" marT="0" marB="0"/>
                </a:tc>
                <a:tc>
                  <a:txBody>
                    <a:bodyPr/>
                    <a:lstStyle/>
                    <a:p>
                      <a:pPr marL="0" lvl="0" indent="0" algn="ctr" rtl="0">
                        <a:spcBef>
                          <a:spcPts val="0"/>
                        </a:spcBef>
                        <a:spcAft>
                          <a:spcPts val="0"/>
                        </a:spcAft>
                        <a:buNone/>
                      </a:pPr>
                      <a:r>
                        <a:rPr lang="en" sz="1000">
                          <a:latin typeface="Calibri"/>
                          <a:ea typeface="Calibri"/>
                          <a:cs typeface="Calibri"/>
                          <a:sym typeface="Calibri"/>
                        </a:rPr>
                        <a:t>micro</a:t>
                      </a:r>
                      <a:endParaRPr sz="1000">
                        <a:latin typeface="Calibri"/>
                        <a:ea typeface="Calibri"/>
                        <a:cs typeface="Calibri"/>
                        <a:sym typeface="Calibri"/>
                      </a:endParaRPr>
                    </a:p>
                  </a:txBody>
                  <a:tcPr marL="68575" marR="68575" marT="0" marB="0"/>
                </a:tc>
                <a:tc>
                  <a:txBody>
                    <a:bodyPr/>
                    <a:lstStyle/>
                    <a:p>
                      <a:pPr marL="0" lvl="0" indent="0" algn="ctr" rtl="0">
                        <a:spcBef>
                          <a:spcPts val="0"/>
                        </a:spcBef>
                        <a:spcAft>
                          <a:spcPts val="0"/>
                        </a:spcAft>
                        <a:buNone/>
                      </a:pPr>
                      <a:r>
                        <a:rPr lang="en" sz="1000">
                          <a:latin typeface="Calibri"/>
                          <a:ea typeface="Calibri"/>
                          <a:cs typeface="Calibri"/>
                          <a:sym typeface="Calibri"/>
                        </a:rPr>
                        <a:t>macro</a:t>
                      </a:r>
                      <a:endParaRPr sz="1000">
                        <a:latin typeface="Calibri"/>
                        <a:ea typeface="Calibri"/>
                        <a:cs typeface="Calibri"/>
                        <a:sym typeface="Calibri"/>
                      </a:endParaRPr>
                    </a:p>
                  </a:txBody>
                  <a:tcPr marL="68575" marR="68575" marT="0" marB="0"/>
                </a:tc>
                <a:tc>
                  <a:txBody>
                    <a:bodyPr/>
                    <a:lstStyle/>
                    <a:p>
                      <a:pPr marL="0" lvl="0" indent="0" algn="ctr" rtl="0">
                        <a:spcBef>
                          <a:spcPts val="0"/>
                        </a:spcBef>
                        <a:spcAft>
                          <a:spcPts val="0"/>
                        </a:spcAft>
                        <a:buNone/>
                      </a:pPr>
                      <a:r>
                        <a:rPr lang="en" sz="1000">
                          <a:latin typeface="Calibri"/>
                          <a:ea typeface="Calibri"/>
                          <a:cs typeface="Calibri"/>
                          <a:sym typeface="Calibri"/>
                        </a:rPr>
                        <a:t>micro</a:t>
                      </a:r>
                      <a:endParaRPr sz="1000">
                        <a:latin typeface="Calibri"/>
                        <a:ea typeface="Calibri"/>
                        <a:cs typeface="Calibri"/>
                        <a:sym typeface="Calibri"/>
                      </a:endParaRPr>
                    </a:p>
                  </a:txBody>
                  <a:tcPr marL="68575" marR="68575" marT="0" marB="0"/>
                </a:tc>
                <a:tc>
                  <a:txBody>
                    <a:bodyPr/>
                    <a:lstStyle/>
                    <a:p>
                      <a:pPr marL="0" lvl="0" indent="0" algn="ctr" rtl="0">
                        <a:spcBef>
                          <a:spcPts val="0"/>
                        </a:spcBef>
                        <a:spcAft>
                          <a:spcPts val="0"/>
                        </a:spcAft>
                        <a:buNone/>
                      </a:pPr>
                      <a:r>
                        <a:rPr lang="en" sz="1000">
                          <a:latin typeface="Calibri"/>
                          <a:ea typeface="Calibri"/>
                          <a:cs typeface="Calibri"/>
                          <a:sym typeface="Calibri"/>
                        </a:rPr>
                        <a:t>macro</a:t>
                      </a:r>
                      <a:endParaRPr sz="1000">
                        <a:latin typeface="Calibri"/>
                        <a:ea typeface="Calibri"/>
                        <a:cs typeface="Calibri"/>
                        <a:sym typeface="Calibri"/>
                      </a:endParaRPr>
                    </a:p>
                  </a:txBody>
                  <a:tcPr marL="68575" marR="68575" marT="0" marB="0"/>
                </a:tc>
                <a:tc>
                  <a:txBody>
                    <a:bodyPr/>
                    <a:lstStyle/>
                    <a:p>
                      <a:pPr marL="0" lvl="0" indent="0" algn="ctr" rtl="0">
                        <a:spcBef>
                          <a:spcPts val="0"/>
                        </a:spcBef>
                        <a:spcAft>
                          <a:spcPts val="0"/>
                        </a:spcAft>
                        <a:buNone/>
                      </a:pPr>
                      <a:r>
                        <a:rPr lang="en" sz="1000">
                          <a:latin typeface="Calibri"/>
                          <a:ea typeface="Calibri"/>
                          <a:cs typeface="Calibri"/>
                          <a:sym typeface="Calibri"/>
                        </a:rPr>
                        <a:t>micro</a:t>
                      </a:r>
                      <a:endParaRPr sz="1000">
                        <a:latin typeface="Calibri"/>
                        <a:ea typeface="Calibri"/>
                        <a:cs typeface="Calibri"/>
                        <a:sym typeface="Calibri"/>
                      </a:endParaRPr>
                    </a:p>
                  </a:txBody>
                  <a:tcPr marL="68575" marR="68575" marT="0" marB="0"/>
                </a:tc>
                <a:tc>
                  <a:txBody>
                    <a:bodyPr/>
                    <a:lstStyle/>
                    <a:p>
                      <a:pPr marL="0" lvl="0" indent="0" algn="ctr" rtl="0">
                        <a:spcBef>
                          <a:spcPts val="0"/>
                        </a:spcBef>
                        <a:spcAft>
                          <a:spcPts val="0"/>
                        </a:spcAft>
                        <a:buNone/>
                      </a:pPr>
                      <a:r>
                        <a:rPr lang="en" sz="1000">
                          <a:latin typeface="Calibri"/>
                          <a:ea typeface="Calibri"/>
                          <a:cs typeface="Calibri"/>
                          <a:sym typeface="Calibri"/>
                        </a:rPr>
                        <a:t>macro</a:t>
                      </a:r>
                      <a:endParaRPr sz="1000">
                        <a:latin typeface="Calibri"/>
                        <a:ea typeface="Calibri"/>
                        <a:cs typeface="Calibri"/>
                        <a:sym typeface="Calibri"/>
                      </a:endParaRPr>
                    </a:p>
                  </a:txBody>
                  <a:tcPr marL="68575" marR="68575" marT="0" marB="0"/>
                </a:tc>
                <a:tc>
                  <a:txBody>
                    <a:bodyPr/>
                    <a:lstStyle/>
                    <a:p>
                      <a:pPr marL="0" lvl="0" indent="0" algn="ctr" rtl="0">
                        <a:spcBef>
                          <a:spcPts val="0"/>
                        </a:spcBef>
                        <a:spcAft>
                          <a:spcPts val="0"/>
                        </a:spcAft>
                        <a:buNone/>
                      </a:pPr>
                      <a:r>
                        <a:rPr lang="en" sz="1000">
                          <a:latin typeface="Calibri"/>
                          <a:ea typeface="Calibri"/>
                          <a:cs typeface="Calibri"/>
                          <a:sym typeface="Calibri"/>
                        </a:rPr>
                        <a:t>micro</a:t>
                      </a:r>
                      <a:endParaRPr sz="1000">
                        <a:latin typeface="Calibri"/>
                        <a:ea typeface="Calibri"/>
                        <a:cs typeface="Calibri"/>
                        <a:sym typeface="Calibri"/>
                      </a:endParaRPr>
                    </a:p>
                  </a:txBody>
                  <a:tcPr marL="68575" marR="68575" marT="0" marB="0"/>
                </a:tc>
                <a:tc gridSpan="2">
                  <a:txBody>
                    <a:bodyPr/>
                    <a:lstStyle/>
                    <a:p>
                      <a:pPr marL="0" lvl="0" indent="0" algn="ctr" rtl="0">
                        <a:spcBef>
                          <a:spcPts val="0"/>
                        </a:spcBef>
                        <a:spcAft>
                          <a:spcPts val="0"/>
                        </a:spcAft>
                        <a:buNone/>
                      </a:pPr>
                      <a:r>
                        <a:rPr lang="en" sz="1200">
                          <a:latin typeface="Calibri"/>
                          <a:ea typeface="Calibri"/>
                          <a:cs typeface="Calibri"/>
                          <a:sym typeface="Calibri"/>
                        </a:rPr>
                        <a:t>-</a:t>
                      </a:r>
                      <a:endParaRPr sz="1200">
                        <a:latin typeface="Calibri"/>
                        <a:ea typeface="Calibri"/>
                        <a:cs typeface="Calibri"/>
                        <a:sym typeface="Calibri"/>
                      </a:endParaRPr>
                    </a:p>
                  </a:txBody>
                  <a:tcPr marL="68575" marR="68575" marT="0" marB="0"/>
                </a:tc>
                <a:tc hMerge="1">
                  <a:txBody>
                    <a:bodyPr/>
                    <a:lstStyle/>
                    <a:p>
                      <a:endParaRPr lang="en-US"/>
                    </a:p>
                  </a:txBody>
                  <a:tcPr/>
                </a:tc>
                <a:extLst>
                  <a:ext uri="{0D108BD9-81ED-4DB2-BD59-A6C34878D82A}">
                    <a16:rowId xmlns:a16="http://schemas.microsoft.com/office/drawing/2014/main" val="10002"/>
                  </a:ext>
                </a:extLst>
              </a:tr>
              <a:tr h="165100">
                <a:tc>
                  <a:txBody>
                    <a:bodyPr/>
                    <a:lstStyle/>
                    <a:p>
                      <a:pPr marL="0" lvl="0" indent="0" algn="ctr" rtl="0">
                        <a:spcBef>
                          <a:spcPts val="0"/>
                        </a:spcBef>
                        <a:spcAft>
                          <a:spcPts val="0"/>
                        </a:spcAft>
                        <a:buNone/>
                      </a:pPr>
                      <a:r>
                        <a:rPr lang="en" sz="1200">
                          <a:latin typeface="Calibri"/>
                          <a:ea typeface="Calibri"/>
                          <a:cs typeface="Calibri"/>
                          <a:sym typeface="Calibri"/>
                        </a:rPr>
                        <a:t>CAML</a:t>
                      </a:r>
                      <a:endParaRPr sz="1200">
                        <a:latin typeface="Calibri"/>
                        <a:ea typeface="Calibri"/>
                        <a:cs typeface="Calibri"/>
                        <a:sym typeface="Calibri"/>
                      </a:endParaRPr>
                    </a:p>
                  </a:txBody>
                  <a:tcPr marL="68575" marR="68575" marT="0" marB="0"/>
                </a:tc>
                <a:tc>
                  <a:txBody>
                    <a:bodyPr/>
                    <a:lstStyle/>
                    <a:p>
                      <a:pPr marL="0" lvl="0" indent="0" algn="ctr" rtl="0">
                        <a:spcBef>
                          <a:spcPts val="0"/>
                        </a:spcBef>
                        <a:spcAft>
                          <a:spcPts val="0"/>
                        </a:spcAft>
                        <a:buNone/>
                      </a:pPr>
                      <a:r>
                        <a:rPr lang="en" sz="1000">
                          <a:latin typeface="Calibri"/>
                          <a:ea typeface="Calibri"/>
                          <a:cs typeface="Calibri"/>
                          <a:sym typeface="Calibri"/>
                        </a:rPr>
                        <a:t>.358</a:t>
                      </a:r>
                      <a:endParaRPr sz="1000">
                        <a:latin typeface="Calibri"/>
                        <a:ea typeface="Calibri"/>
                        <a:cs typeface="Calibri"/>
                        <a:sym typeface="Calibri"/>
                      </a:endParaRPr>
                    </a:p>
                  </a:txBody>
                  <a:tcPr marL="68575" marR="68575" marT="0" marB="0"/>
                </a:tc>
                <a:tc>
                  <a:txBody>
                    <a:bodyPr/>
                    <a:lstStyle/>
                    <a:p>
                      <a:pPr marL="0" lvl="0" indent="0" algn="ctr" rtl="0">
                        <a:spcBef>
                          <a:spcPts val="0"/>
                        </a:spcBef>
                        <a:spcAft>
                          <a:spcPts val="0"/>
                        </a:spcAft>
                        <a:buNone/>
                      </a:pPr>
                      <a:r>
                        <a:rPr lang="en" sz="1000">
                          <a:latin typeface="Calibri"/>
                          <a:ea typeface="Calibri"/>
                          <a:cs typeface="Calibri"/>
                          <a:sym typeface="Calibri"/>
                        </a:rPr>
                        <a:t>.390</a:t>
                      </a:r>
                      <a:endParaRPr sz="1000">
                        <a:latin typeface="Calibri"/>
                        <a:ea typeface="Calibri"/>
                        <a:cs typeface="Calibri"/>
                        <a:sym typeface="Calibri"/>
                      </a:endParaRPr>
                    </a:p>
                  </a:txBody>
                  <a:tcPr marL="68575" marR="68575" marT="0" marB="0"/>
                </a:tc>
                <a:tc>
                  <a:txBody>
                    <a:bodyPr/>
                    <a:lstStyle/>
                    <a:p>
                      <a:pPr marL="0" lvl="0" indent="0" algn="ctr" rtl="0">
                        <a:spcBef>
                          <a:spcPts val="0"/>
                        </a:spcBef>
                        <a:spcAft>
                          <a:spcPts val="0"/>
                        </a:spcAft>
                        <a:buNone/>
                      </a:pPr>
                      <a:r>
                        <a:rPr lang="en" sz="1000">
                          <a:latin typeface="Calibri"/>
                          <a:ea typeface="Calibri"/>
                          <a:cs typeface="Calibri"/>
                          <a:sym typeface="Calibri"/>
                        </a:rPr>
                        <a:t>.570</a:t>
                      </a:r>
                      <a:endParaRPr sz="1000">
                        <a:latin typeface="Calibri"/>
                        <a:ea typeface="Calibri"/>
                        <a:cs typeface="Calibri"/>
                        <a:sym typeface="Calibri"/>
                      </a:endParaRPr>
                    </a:p>
                  </a:txBody>
                  <a:tcPr marL="68575" marR="68575" marT="0" marB="0"/>
                </a:tc>
                <a:tc>
                  <a:txBody>
                    <a:bodyPr/>
                    <a:lstStyle/>
                    <a:p>
                      <a:pPr marL="0" lvl="0" indent="0" algn="ctr" rtl="0">
                        <a:spcBef>
                          <a:spcPts val="0"/>
                        </a:spcBef>
                        <a:spcAft>
                          <a:spcPts val="0"/>
                        </a:spcAft>
                        <a:buNone/>
                      </a:pPr>
                      <a:r>
                        <a:rPr lang="en" sz="1000">
                          <a:latin typeface="Calibri"/>
                          <a:ea typeface="Calibri"/>
                          <a:cs typeface="Calibri"/>
                          <a:sym typeface="Calibri"/>
                        </a:rPr>
                        <a:t>.630</a:t>
                      </a:r>
                      <a:endParaRPr sz="1000">
                        <a:latin typeface="Calibri"/>
                        <a:ea typeface="Calibri"/>
                        <a:cs typeface="Calibri"/>
                        <a:sym typeface="Calibri"/>
                      </a:endParaRPr>
                    </a:p>
                  </a:txBody>
                  <a:tcPr marL="68575" marR="68575" marT="0" marB="0"/>
                </a:tc>
                <a:tc>
                  <a:txBody>
                    <a:bodyPr/>
                    <a:lstStyle/>
                    <a:p>
                      <a:pPr marL="0" lvl="0" indent="0" algn="ctr" rtl="0">
                        <a:spcBef>
                          <a:spcPts val="0"/>
                        </a:spcBef>
                        <a:spcAft>
                          <a:spcPts val="0"/>
                        </a:spcAft>
                        <a:buNone/>
                      </a:pPr>
                      <a:r>
                        <a:rPr lang="en" sz="1000">
                          <a:latin typeface="Calibri"/>
                          <a:ea typeface="Calibri"/>
                          <a:cs typeface="Calibri"/>
                          <a:sym typeface="Calibri"/>
                        </a:rPr>
                        <a:t>.453</a:t>
                      </a:r>
                      <a:endParaRPr sz="1000">
                        <a:latin typeface="Calibri"/>
                        <a:ea typeface="Calibri"/>
                        <a:cs typeface="Calibri"/>
                        <a:sym typeface="Calibri"/>
                      </a:endParaRPr>
                    </a:p>
                  </a:txBody>
                  <a:tcPr marL="68575" marR="68575" marT="0" marB="0"/>
                </a:tc>
                <a:tc>
                  <a:txBody>
                    <a:bodyPr/>
                    <a:lstStyle/>
                    <a:p>
                      <a:pPr marL="0" lvl="0" indent="0" algn="ctr" rtl="0">
                        <a:spcBef>
                          <a:spcPts val="0"/>
                        </a:spcBef>
                        <a:spcAft>
                          <a:spcPts val="0"/>
                        </a:spcAft>
                        <a:buNone/>
                      </a:pPr>
                      <a:r>
                        <a:rPr lang="en" sz="1000">
                          <a:latin typeface="Calibri"/>
                          <a:ea typeface="Calibri"/>
                          <a:cs typeface="Calibri"/>
                          <a:sym typeface="Calibri"/>
                        </a:rPr>
                        <a:t>.505</a:t>
                      </a:r>
                      <a:endParaRPr sz="1000">
                        <a:latin typeface="Calibri"/>
                        <a:ea typeface="Calibri"/>
                        <a:cs typeface="Calibri"/>
                        <a:sym typeface="Calibri"/>
                      </a:endParaRPr>
                    </a:p>
                  </a:txBody>
                  <a:tcPr marL="68575" marR="68575" marT="0" marB="0"/>
                </a:tc>
                <a:tc>
                  <a:txBody>
                    <a:bodyPr/>
                    <a:lstStyle/>
                    <a:p>
                      <a:pPr marL="0" lvl="0" indent="0" algn="ctr" rtl="0">
                        <a:spcBef>
                          <a:spcPts val="0"/>
                        </a:spcBef>
                        <a:spcAft>
                          <a:spcPts val="0"/>
                        </a:spcAft>
                        <a:buNone/>
                      </a:pPr>
                      <a:r>
                        <a:rPr lang="en" sz="1000">
                          <a:latin typeface="Calibri"/>
                          <a:ea typeface="Calibri"/>
                          <a:cs typeface="Calibri"/>
                          <a:sym typeface="Calibri"/>
                        </a:rPr>
                        <a:t>.505</a:t>
                      </a:r>
                      <a:endParaRPr sz="1000">
                        <a:latin typeface="Calibri"/>
                        <a:ea typeface="Calibri"/>
                        <a:cs typeface="Calibri"/>
                        <a:sym typeface="Calibri"/>
                      </a:endParaRPr>
                    </a:p>
                  </a:txBody>
                  <a:tcPr marL="68575" marR="68575" marT="0" marB="0"/>
                </a:tc>
                <a:tc>
                  <a:txBody>
                    <a:bodyPr/>
                    <a:lstStyle/>
                    <a:p>
                      <a:pPr marL="0" lvl="0" indent="0" algn="ctr" rtl="0">
                        <a:spcBef>
                          <a:spcPts val="0"/>
                        </a:spcBef>
                        <a:spcAft>
                          <a:spcPts val="0"/>
                        </a:spcAft>
                        <a:buNone/>
                      </a:pPr>
                      <a:r>
                        <a:rPr lang="en" sz="1000">
                          <a:latin typeface="Calibri"/>
                          <a:ea typeface="Calibri"/>
                          <a:cs typeface="Calibri"/>
                          <a:sym typeface="Calibri"/>
                        </a:rPr>
                        <a:t>.561</a:t>
                      </a:r>
                      <a:endParaRPr sz="1000">
                        <a:latin typeface="Calibri"/>
                        <a:ea typeface="Calibri"/>
                        <a:cs typeface="Calibri"/>
                        <a:sym typeface="Calibri"/>
                      </a:endParaRPr>
                    </a:p>
                  </a:txBody>
                  <a:tcPr marL="68575" marR="68575" marT="0" marB="0"/>
                </a:tc>
                <a:tc>
                  <a:txBody>
                    <a:bodyPr/>
                    <a:lstStyle/>
                    <a:p>
                      <a:pPr marL="0" lvl="0" indent="0" algn="ctr" rtl="0">
                        <a:spcBef>
                          <a:spcPts val="0"/>
                        </a:spcBef>
                        <a:spcAft>
                          <a:spcPts val="0"/>
                        </a:spcAft>
                        <a:buNone/>
                      </a:pPr>
                      <a:r>
                        <a:rPr lang="en" sz="1000">
                          <a:latin typeface="Calibri"/>
                          <a:ea typeface="Calibri"/>
                          <a:cs typeface="Calibri"/>
                          <a:sym typeface="Calibri"/>
                        </a:rPr>
                        <a:t>.853</a:t>
                      </a:r>
                      <a:endParaRPr sz="1000">
                        <a:latin typeface="Calibri"/>
                        <a:ea typeface="Calibri"/>
                        <a:cs typeface="Calibri"/>
                        <a:sym typeface="Calibri"/>
                      </a:endParaRPr>
                    </a:p>
                  </a:txBody>
                  <a:tcPr marL="68575" marR="68575" marT="0" marB="0"/>
                </a:tc>
                <a:tc>
                  <a:txBody>
                    <a:bodyPr/>
                    <a:lstStyle/>
                    <a:p>
                      <a:pPr marL="0" lvl="0" indent="0" algn="ctr" rtl="0">
                        <a:spcBef>
                          <a:spcPts val="0"/>
                        </a:spcBef>
                        <a:spcAft>
                          <a:spcPts val="0"/>
                        </a:spcAft>
                        <a:buNone/>
                      </a:pPr>
                      <a:r>
                        <a:rPr lang="en" sz="1000">
                          <a:latin typeface="Calibri"/>
                          <a:ea typeface="Calibri"/>
                          <a:cs typeface="Calibri"/>
                          <a:sym typeface="Calibri"/>
                        </a:rPr>
                        <a:t>.878</a:t>
                      </a:r>
                      <a:endParaRPr sz="1000">
                        <a:latin typeface="Calibri"/>
                        <a:ea typeface="Calibri"/>
                        <a:cs typeface="Calibri"/>
                        <a:sym typeface="Calibri"/>
                      </a:endParaRPr>
                    </a:p>
                  </a:txBody>
                  <a:tcPr marL="68575" marR="68575" marT="0" marB="0"/>
                </a:tc>
                <a:tc gridSpan="2">
                  <a:txBody>
                    <a:bodyPr/>
                    <a:lstStyle/>
                    <a:p>
                      <a:pPr marL="0" lvl="0" indent="0" algn="ctr" rtl="0">
                        <a:spcBef>
                          <a:spcPts val="0"/>
                        </a:spcBef>
                        <a:spcAft>
                          <a:spcPts val="0"/>
                        </a:spcAft>
                        <a:buNone/>
                      </a:pPr>
                      <a:r>
                        <a:rPr lang="en" sz="1000">
                          <a:latin typeface="Calibri"/>
                          <a:ea typeface="Calibri"/>
                          <a:cs typeface="Calibri"/>
                          <a:sym typeface="Calibri"/>
                        </a:rPr>
                        <a:t>.554</a:t>
                      </a:r>
                      <a:endParaRPr sz="1000">
                        <a:latin typeface="Calibri"/>
                        <a:ea typeface="Calibri"/>
                        <a:cs typeface="Calibri"/>
                        <a:sym typeface="Calibri"/>
                      </a:endParaRPr>
                    </a:p>
                  </a:txBody>
                  <a:tcPr marL="68575" marR="68575" marT="0" marB="0"/>
                </a:tc>
                <a:tc hMerge="1">
                  <a:txBody>
                    <a:bodyPr/>
                    <a:lstStyle/>
                    <a:p>
                      <a:endParaRPr lang="en-US"/>
                    </a:p>
                  </a:txBody>
                  <a:tcPr/>
                </a:tc>
                <a:extLst>
                  <a:ext uri="{0D108BD9-81ED-4DB2-BD59-A6C34878D82A}">
                    <a16:rowId xmlns:a16="http://schemas.microsoft.com/office/drawing/2014/main" val="10003"/>
                  </a:ext>
                </a:extLst>
              </a:tr>
              <a:tr h="152400">
                <a:tc>
                  <a:txBody>
                    <a:bodyPr/>
                    <a:lstStyle/>
                    <a:p>
                      <a:pPr marL="0" lvl="0" indent="0" algn="ctr" rtl="0">
                        <a:spcBef>
                          <a:spcPts val="0"/>
                        </a:spcBef>
                        <a:spcAft>
                          <a:spcPts val="0"/>
                        </a:spcAft>
                        <a:buNone/>
                      </a:pPr>
                      <a:r>
                        <a:rPr lang="en" sz="1200">
                          <a:latin typeface="Calibri"/>
                          <a:ea typeface="Calibri"/>
                          <a:cs typeface="Calibri"/>
                          <a:sym typeface="Calibri"/>
                        </a:rPr>
                        <a:t>DRCAML</a:t>
                      </a:r>
                      <a:endParaRPr sz="1200">
                        <a:latin typeface="Calibri"/>
                        <a:ea typeface="Calibri"/>
                        <a:cs typeface="Calibri"/>
                        <a:sym typeface="Calibri"/>
                      </a:endParaRPr>
                    </a:p>
                  </a:txBody>
                  <a:tcPr marL="68575" marR="68575" marT="0" marB="0"/>
                </a:tc>
                <a:tc>
                  <a:txBody>
                    <a:bodyPr/>
                    <a:lstStyle/>
                    <a:p>
                      <a:pPr marL="0" lvl="0" indent="0" algn="ctr" rtl="0">
                        <a:spcBef>
                          <a:spcPts val="0"/>
                        </a:spcBef>
                        <a:spcAft>
                          <a:spcPts val="0"/>
                        </a:spcAft>
                        <a:buNone/>
                      </a:pPr>
                      <a:r>
                        <a:rPr lang="en" sz="1000">
                          <a:latin typeface="Calibri"/>
                          <a:ea typeface="Calibri"/>
                          <a:cs typeface="Calibri"/>
                          <a:sym typeface="Calibri"/>
                        </a:rPr>
                        <a:t>.368</a:t>
                      </a:r>
                      <a:endParaRPr sz="1000">
                        <a:latin typeface="Calibri"/>
                        <a:ea typeface="Calibri"/>
                        <a:cs typeface="Calibri"/>
                        <a:sym typeface="Calibri"/>
                      </a:endParaRPr>
                    </a:p>
                  </a:txBody>
                  <a:tcPr marL="68575" marR="68575" marT="0" marB="0"/>
                </a:tc>
                <a:tc>
                  <a:txBody>
                    <a:bodyPr/>
                    <a:lstStyle/>
                    <a:p>
                      <a:pPr marL="0" lvl="0" indent="0" algn="ctr" rtl="0">
                        <a:spcBef>
                          <a:spcPts val="0"/>
                        </a:spcBef>
                        <a:spcAft>
                          <a:spcPts val="0"/>
                        </a:spcAft>
                        <a:buNone/>
                      </a:pPr>
                      <a:r>
                        <a:rPr lang="en" sz="1000">
                          <a:latin typeface="Calibri"/>
                          <a:ea typeface="Calibri"/>
                          <a:cs typeface="Calibri"/>
                          <a:sym typeface="Calibri"/>
                        </a:rPr>
                        <a:t>.424</a:t>
                      </a:r>
                      <a:endParaRPr sz="1000">
                        <a:latin typeface="Calibri"/>
                        <a:ea typeface="Calibri"/>
                        <a:cs typeface="Calibri"/>
                        <a:sym typeface="Calibri"/>
                      </a:endParaRPr>
                    </a:p>
                  </a:txBody>
                  <a:tcPr marL="68575" marR="68575" marT="0" marB="0"/>
                </a:tc>
                <a:tc>
                  <a:txBody>
                    <a:bodyPr/>
                    <a:lstStyle/>
                    <a:p>
                      <a:pPr marL="0" lvl="0" indent="0" algn="ctr" rtl="0">
                        <a:spcBef>
                          <a:spcPts val="0"/>
                        </a:spcBef>
                        <a:spcAft>
                          <a:spcPts val="0"/>
                        </a:spcAft>
                        <a:buNone/>
                      </a:pPr>
                      <a:r>
                        <a:rPr lang="en" sz="1000">
                          <a:latin typeface="Calibri"/>
                          <a:ea typeface="Calibri"/>
                          <a:cs typeface="Calibri"/>
                          <a:sym typeface="Calibri"/>
                        </a:rPr>
                        <a:t>.588</a:t>
                      </a:r>
                      <a:endParaRPr sz="1000">
                        <a:latin typeface="Calibri"/>
                        <a:ea typeface="Calibri"/>
                        <a:cs typeface="Calibri"/>
                        <a:sym typeface="Calibri"/>
                      </a:endParaRPr>
                    </a:p>
                  </a:txBody>
                  <a:tcPr marL="68575" marR="68575" marT="0" marB="0"/>
                </a:tc>
                <a:tc>
                  <a:txBody>
                    <a:bodyPr/>
                    <a:lstStyle/>
                    <a:p>
                      <a:pPr marL="0" lvl="0" indent="0" algn="ctr" rtl="0">
                        <a:spcBef>
                          <a:spcPts val="0"/>
                        </a:spcBef>
                        <a:spcAft>
                          <a:spcPts val="0"/>
                        </a:spcAft>
                        <a:buNone/>
                      </a:pPr>
                      <a:r>
                        <a:rPr lang="en" sz="1000">
                          <a:latin typeface="Calibri"/>
                          <a:ea typeface="Calibri"/>
                          <a:cs typeface="Calibri"/>
                          <a:sym typeface="Calibri"/>
                        </a:rPr>
                        <a:t>.717</a:t>
                      </a:r>
                      <a:endParaRPr sz="1000">
                        <a:latin typeface="Calibri"/>
                        <a:ea typeface="Calibri"/>
                        <a:cs typeface="Calibri"/>
                        <a:sym typeface="Calibri"/>
                      </a:endParaRPr>
                    </a:p>
                  </a:txBody>
                  <a:tcPr marL="68575" marR="68575" marT="0" marB="0"/>
                </a:tc>
                <a:tc>
                  <a:txBody>
                    <a:bodyPr/>
                    <a:lstStyle/>
                    <a:p>
                      <a:pPr marL="0" lvl="0" indent="0" algn="ctr" rtl="0">
                        <a:spcBef>
                          <a:spcPts val="0"/>
                        </a:spcBef>
                        <a:spcAft>
                          <a:spcPts val="0"/>
                        </a:spcAft>
                        <a:buNone/>
                      </a:pPr>
                      <a:r>
                        <a:rPr lang="en" sz="1000">
                          <a:latin typeface="Calibri"/>
                          <a:ea typeface="Calibri"/>
                          <a:cs typeface="Calibri"/>
                          <a:sym typeface="Calibri"/>
                        </a:rPr>
                        <a:t>.445</a:t>
                      </a:r>
                      <a:endParaRPr sz="1000">
                        <a:latin typeface="Calibri"/>
                        <a:ea typeface="Calibri"/>
                        <a:cs typeface="Calibri"/>
                        <a:sym typeface="Calibri"/>
                      </a:endParaRPr>
                    </a:p>
                  </a:txBody>
                  <a:tcPr marL="68575" marR="68575" marT="0" marB="0"/>
                </a:tc>
                <a:tc>
                  <a:txBody>
                    <a:bodyPr/>
                    <a:lstStyle/>
                    <a:p>
                      <a:pPr marL="0" lvl="0" indent="0" algn="ctr" rtl="0">
                        <a:spcBef>
                          <a:spcPts val="0"/>
                        </a:spcBef>
                        <a:spcAft>
                          <a:spcPts val="0"/>
                        </a:spcAft>
                        <a:buNone/>
                      </a:pPr>
                      <a:r>
                        <a:rPr lang="en" sz="1000">
                          <a:latin typeface="Calibri"/>
                          <a:ea typeface="Calibri"/>
                          <a:cs typeface="Calibri"/>
                          <a:sym typeface="Calibri"/>
                        </a:rPr>
                        <a:t>.509</a:t>
                      </a:r>
                      <a:endParaRPr sz="1000">
                        <a:latin typeface="Calibri"/>
                        <a:ea typeface="Calibri"/>
                        <a:cs typeface="Calibri"/>
                        <a:sym typeface="Calibri"/>
                      </a:endParaRPr>
                    </a:p>
                  </a:txBody>
                  <a:tcPr marL="68575" marR="68575" marT="0" marB="0"/>
                </a:tc>
                <a:tc>
                  <a:txBody>
                    <a:bodyPr/>
                    <a:lstStyle/>
                    <a:p>
                      <a:pPr marL="0" lvl="0" indent="0" algn="ctr" rtl="0">
                        <a:spcBef>
                          <a:spcPts val="0"/>
                        </a:spcBef>
                        <a:spcAft>
                          <a:spcPts val="0"/>
                        </a:spcAft>
                        <a:buNone/>
                      </a:pPr>
                      <a:r>
                        <a:rPr lang="en" sz="1000">
                          <a:latin typeface="Calibri"/>
                          <a:ea typeface="Calibri"/>
                          <a:cs typeface="Calibri"/>
                          <a:sym typeface="Calibri"/>
                        </a:rPr>
                        <a:t>.507</a:t>
                      </a:r>
                      <a:endParaRPr sz="1000">
                        <a:latin typeface="Calibri"/>
                        <a:ea typeface="Calibri"/>
                        <a:cs typeface="Calibri"/>
                        <a:sym typeface="Calibri"/>
                      </a:endParaRPr>
                    </a:p>
                  </a:txBody>
                  <a:tcPr marL="68575" marR="68575" marT="0" marB="0"/>
                </a:tc>
                <a:tc>
                  <a:txBody>
                    <a:bodyPr/>
                    <a:lstStyle/>
                    <a:p>
                      <a:pPr marL="0" lvl="0" indent="0" algn="ctr" rtl="0">
                        <a:spcBef>
                          <a:spcPts val="0"/>
                        </a:spcBef>
                        <a:spcAft>
                          <a:spcPts val="0"/>
                        </a:spcAft>
                        <a:buNone/>
                      </a:pPr>
                      <a:r>
                        <a:rPr lang="en" sz="1000">
                          <a:latin typeface="Calibri"/>
                          <a:ea typeface="Calibri"/>
                          <a:cs typeface="Calibri"/>
                          <a:sym typeface="Calibri"/>
                        </a:rPr>
                        <a:t>.595</a:t>
                      </a:r>
                      <a:endParaRPr sz="1000">
                        <a:latin typeface="Calibri"/>
                        <a:ea typeface="Calibri"/>
                        <a:cs typeface="Calibri"/>
                        <a:sym typeface="Calibri"/>
                      </a:endParaRPr>
                    </a:p>
                  </a:txBody>
                  <a:tcPr marL="68575" marR="68575" marT="0" marB="0"/>
                </a:tc>
                <a:tc>
                  <a:txBody>
                    <a:bodyPr/>
                    <a:lstStyle/>
                    <a:p>
                      <a:pPr marL="0" lvl="0" indent="0" algn="ctr" rtl="0">
                        <a:spcBef>
                          <a:spcPts val="0"/>
                        </a:spcBef>
                        <a:spcAft>
                          <a:spcPts val="0"/>
                        </a:spcAft>
                        <a:buNone/>
                      </a:pPr>
                      <a:r>
                        <a:rPr lang="en" sz="1000">
                          <a:latin typeface="Calibri"/>
                          <a:ea typeface="Calibri"/>
                          <a:cs typeface="Calibri"/>
                          <a:sym typeface="Calibri"/>
                        </a:rPr>
                        <a:t>.863</a:t>
                      </a:r>
                      <a:endParaRPr sz="1000">
                        <a:latin typeface="Calibri"/>
                        <a:ea typeface="Calibri"/>
                        <a:cs typeface="Calibri"/>
                        <a:sym typeface="Calibri"/>
                      </a:endParaRPr>
                    </a:p>
                  </a:txBody>
                  <a:tcPr marL="68575" marR="68575" marT="0" marB="0"/>
                </a:tc>
                <a:tc>
                  <a:txBody>
                    <a:bodyPr/>
                    <a:lstStyle/>
                    <a:p>
                      <a:pPr marL="0" lvl="0" indent="0" algn="ctr" rtl="0">
                        <a:spcBef>
                          <a:spcPts val="0"/>
                        </a:spcBef>
                        <a:spcAft>
                          <a:spcPts val="0"/>
                        </a:spcAft>
                        <a:buNone/>
                      </a:pPr>
                      <a:r>
                        <a:rPr lang="en" sz="1000">
                          <a:latin typeface="Calibri"/>
                          <a:ea typeface="Calibri"/>
                          <a:cs typeface="Calibri"/>
                          <a:sym typeface="Calibri"/>
                        </a:rPr>
                        <a:t>.904</a:t>
                      </a:r>
                      <a:endParaRPr sz="1000">
                        <a:latin typeface="Calibri"/>
                        <a:ea typeface="Calibri"/>
                        <a:cs typeface="Calibri"/>
                        <a:sym typeface="Calibri"/>
                      </a:endParaRPr>
                    </a:p>
                  </a:txBody>
                  <a:tcPr marL="68575" marR="68575" marT="0" marB="0"/>
                </a:tc>
                <a:tc gridSpan="2">
                  <a:txBody>
                    <a:bodyPr/>
                    <a:lstStyle/>
                    <a:p>
                      <a:pPr marL="0" lvl="0" indent="0" algn="ctr" rtl="0">
                        <a:spcBef>
                          <a:spcPts val="0"/>
                        </a:spcBef>
                        <a:spcAft>
                          <a:spcPts val="0"/>
                        </a:spcAft>
                        <a:buNone/>
                      </a:pPr>
                      <a:r>
                        <a:rPr lang="en" sz="1000">
                          <a:latin typeface="Calibri"/>
                          <a:ea typeface="Calibri"/>
                          <a:cs typeface="Calibri"/>
                          <a:sym typeface="Calibri"/>
                        </a:rPr>
                        <a:t>.598</a:t>
                      </a:r>
                      <a:endParaRPr sz="1000">
                        <a:latin typeface="Calibri"/>
                        <a:ea typeface="Calibri"/>
                        <a:cs typeface="Calibri"/>
                        <a:sym typeface="Calibri"/>
                      </a:endParaRPr>
                    </a:p>
                  </a:txBody>
                  <a:tcPr marL="68575" marR="68575" marT="0" marB="0"/>
                </a:tc>
                <a:tc hMerge="1">
                  <a:txBody>
                    <a:bodyPr/>
                    <a:lstStyle/>
                    <a:p>
                      <a:endParaRPr lang="en-US"/>
                    </a:p>
                  </a:txBody>
                  <a:tcPr/>
                </a:tc>
                <a:extLst>
                  <a:ext uri="{0D108BD9-81ED-4DB2-BD59-A6C34878D82A}">
                    <a16:rowId xmlns:a16="http://schemas.microsoft.com/office/drawing/2014/main" val="10004"/>
                  </a:ext>
                </a:extLst>
              </a:tr>
              <a:tr h="152400">
                <a:tc gridSpan="13">
                  <a:txBody>
                    <a:bodyPr/>
                    <a:lstStyle/>
                    <a:p>
                      <a:pPr marL="0" lvl="0" indent="0" algn="ctr" rtl="0">
                        <a:spcBef>
                          <a:spcPts val="0"/>
                        </a:spcBef>
                        <a:spcAft>
                          <a:spcPts val="0"/>
                        </a:spcAft>
                        <a:buNone/>
                      </a:pPr>
                      <a:r>
                        <a:rPr lang="en" sz="1200" b="1">
                          <a:latin typeface="Calibri"/>
                          <a:ea typeface="Calibri"/>
                          <a:cs typeface="Calibri"/>
                          <a:sym typeface="Calibri"/>
                        </a:rPr>
                        <a:t>SKIP-GRAM - Full dataset - Test set</a:t>
                      </a:r>
                      <a:endParaRPr sz="1200">
                        <a:latin typeface="Calibri"/>
                        <a:ea typeface="Calibri"/>
                        <a:cs typeface="Calibri"/>
                        <a:sym typeface="Calibri"/>
                      </a:endParaRPr>
                    </a:p>
                  </a:txBody>
                  <a:tcPr marL="68575" marR="68575" marT="0" marB="0"/>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5"/>
                  </a:ext>
                </a:extLst>
              </a:tr>
              <a:tr h="152400">
                <a:tc>
                  <a:txBody>
                    <a:bodyPr/>
                    <a:lstStyle/>
                    <a:p>
                      <a:pPr marL="0" lvl="0" indent="0" algn="ctr" rtl="0">
                        <a:spcBef>
                          <a:spcPts val="0"/>
                        </a:spcBef>
                        <a:spcAft>
                          <a:spcPts val="0"/>
                        </a:spcAft>
                        <a:buNone/>
                      </a:pPr>
                      <a:endParaRPr sz="1200">
                        <a:latin typeface="Calibri"/>
                        <a:ea typeface="Calibri"/>
                        <a:cs typeface="Calibri"/>
                        <a:sym typeface="Calibri"/>
                      </a:endParaRPr>
                    </a:p>
                  </a:txBody>
                  <a:tcPr marL="68575" marR="68575" marT="0" marB="0"/>
                </a:tc>
                <a:tc gridSpan="2">
                  <a:txBody>
                    <a:bodyPr/>
                    <a:lstStyle/>
                    <a:p>
                      <a:pPr marL="0" lvl="0" indent="0" algn="ctr" rtl="0">
                        <a:spcBef>
                          <a:spcPts val="0"/>
                        </a:spcBef>
                        <a:spcAft>
                          <a:spcPts val="0"/>
                        </a:spcAft>
                        <a:buNone/>
                      </a:pPr>
                      <a:r>
                        <a:rPr lang="en" sz="1200" b="1">
                          <a:latin typeface="Calibri"/>
                          <a:ea typeface="Calibri"/>
                          <a:cs typeface="Calibri"/>
                          <a:sym typeface="Calibri"/>
                        </a:rPr>
                        <a:t>accuracy</a:t>
                      </a:r>
                      <a:endParaRPr sz="1200" b="1">
                        <a:latin typeface="Calibri"/>
                        <a:ea typeface="Calibri"/>
                        <a:cs typeface="Calibri"/>
                        <a:sym typeface="Calibri"/>
                      </a:endParaRPr>
                    </a:p>
                  </a:txBody>
                  <a:tcPr marL="68575" marR="68575" marT="0" marB="0"/>
                </a:tc>
                <a:tc hMerge="1">
                  <a:txBody>
                    <a:bodyPr/>
                    <a:lstStyle/>
                    <a:p>
                      <a:endParaRPr lang="en-US"/>
                    </a:p>
                  </a:txBody>
                  <a:tcPr/>
                </a:tc>
                <a:tc gridSpan="2">
                  <a:txBody>
                    <a:bodyPr/>
                    <a:lstStyle/>
                    <a:p>
                      <a:pPr marL="0" lvl="0" indent="0" algn="ctr" rtl="0">
                        <a:spcBef>
                          <a:spcPts val="0"/>
                        </a:spcBef>
                        <a:spcAft>
                          <a:spcPts val="0"/>
                        </a:spcAft>
                        <a:buNone/>
                      </a:pPr>
                      <a:r>
                        <a:rPr lang="en" sz="1200" b="1">
                          <a:latin typeface="Calibri"/>
                          <a:ea typeface="Calibri"/>
                          <a:cs typeface="Calibri"/>
                          <a:sym typeface="Calibri"/>
                        </a:rPr>
                        <a:t>precision</a:t>
                      </a:r>
                      <a:endParaRPr sz="1200" b="1">
                        <a:latin typeface="Calibri"/>
                        <a:ea typeface="Calibri"/>
                        <a:cs typeface="Calibri"/>
                        <a:sym typeface="Calibri"/>
                      </a:endParaRPr>
                    </a:p>
                  </a:txBody>
                  <a:tcPr marL="68575" marR="68575" marT="0" marB="0"/>
                </a:tc>
                <a:tc hMerge="1">
                  <a:txBody>
                    <a:bodyPr/>
                    <a:lstStyle/>
                    <a:p>
                      <a:endParaRPr lang="en-US"/>
                    </a:p>
                  </a:txBody>
                  <a:tcPr/>
                </a:tc>
                <a:tc gridSpan="2">
                  <a:txBody>
                    <a:bodyPr/>
                    <a:lstStyle/>
                    <a:p>
                      <a:pPr marL="0" lvl="0" indent="0" algn="ctr" rtl="0">
                        <a:spcBef>
                          <a:spcPts val="0"/>
                        </a:spcBef>
                        <a:spcAft>
                          <a:spcPts val="0"/>
                        </a:spcAft>
                        <a:buNone/>
                      </a:pPr>
                      <a:r>
                        <a:rPr lang="en" sz="1200" b="1">
                          <a:latin typeface="Calibri"/>
                          <a:ea typeface="Calibri"/>
                          <a:cs typeface="Calibri"/>
                          <a:sym typeface="Calibri"/>
                        </a:rPr>
                        <a:t>recall</a:t>
                      </a:r>
                      <a:endParaRPr sz="1200" b="1">
                        <a:latin typeface="Calibri"/>
                        <a:ea typeface="Calibri"/>
                        <a:cs typeface="Calibri"/>
                        <a:sym typeface="Calibri"/>
                      </a:endParaRPr>
                    </a:p>
                  </a:txBody>
                  <a:tcPr marL="68575" marR="68575" marT="0" marB="0"/>
                </a:tc>
                <a:tc hMerge="1">
                  <a:txBody>
                    <a:bodyPr/>
                    <a:lstStyle/>
                    <a:p>
                      <a:endParaRPr lang="en-US"/>
                    </a:p>
                  </a:txBody>
                  <a:tcPr/>
                </a:tc>
                <a:tc gridSpan="2">
                  <a:txBody>
                    <a:bodyPr/>
                    <a:lstStyle/>
                    <a:p>
                      <a:pPr marL="0" lvl="0" indent="0" algn="ctr" rtl="0">
                        <a:spcBef>
                          <a:spcPts val="0"/>
                        </a:spcBef>
                        <a:spcAft>
                          <a:spcPts val="0"/>
                        </a:spcAft>
                        <a:buNone/>
                      </a:pPr>
                      <a:r>
                        <a:rPr lang="en" sz="1200" b="1">
                          <a:latin typeface="Calibri"/>
                          <a:ea typeface="Calibri"/>
                          <a:cs typeface="Calibri"/>
                          <a:sym typeface="Calibri"/>
                        </a:rPr>
                        <a:t>F-score</a:t>
                      </a:r>
                      <a:endParaRPr sz="1200" b="1">
                        <a:latin typeface="Calibri"/>
                        <a:ea typeface="Calibri"/>
                        <a:cs typeface="Calibri"/>
                        <a:sym typeface="Calibri"/>
                      </a:endParaRPr>
                    </a:p>
                  </a:txBody>
                  <a:tcPr marL="68575" marR="68575" marT="0" marB="0"/>
                </a:tc>
                <a:tc hMerge="1">
                  <a:txBody>
                    <a:bodyPr/>
                    <a:lstStyle/>
                    <a:p>
                      <a:endParaRPr lang="en-US"/>
                    </a:p>
                  </a:txBody>
                  <a:tcPr/>
                </a:tc>
                <a:tc gridSpan="2">
                  <a:txBody>
                    <a:bodyPr/>
                    <a:lstStyle/>
                    <a:p>
                      <a:pPr marL="0" lvl="0" indent="0" algn="ctr" rtl="0">
                        <a:spcBef>
                          <a:spcPts val="0"/>
                        </a:spcBef>
                        <a:spcAft>
                          <a:spcPts val="0"/>
                        </a:spcAft>
                        <a:buNone/>
                      </a:pPr>
                      <a:r>
                        <a:rPr lang="en" sz="1200" b="1">
                          <a:latin typeface="Calibri"/>
                          <a:ea typeface="Calibri"/>
                          <a:cs typeface="Calibri"/>
                          <a:sym typeface="Calibri"/>
                        </a:rPr>
                        <a:t>AUC</a:t>
                      </a:r>
                      <a:endParaRPr sz="1200" b="1">
                        <a:latin typeface="Calibri"/>
                        <a:ea typeface="Calibri"/>
                        <a:cs typeface="Calibri"/>
                        <a:sym typeface="Calibri"/>
                      </a:endParaRPr>
                    </a:p>
                  </a:txBody>
                  <a:tcPr marL="68575" marR="68575" marT="0" marB="0"/>
                </a:tc>
                <a:tc hMerge="1">
                  <a:txBody>
                    <a:bodyPr/>
                    <a:lstStyle/>
                    <a:p>
                      <a:endParaRPr lang="en-US"/>
                    </a:p>
                  </a:txBody>
                  <a:tcPr/>
                </a:tc>
                <a:tc gridSpan="2">
                  <a:txBody>
                    <a:bodyPr/>
                    <a:lstStyle/>
                    <a:p>
                      <a:pPr marL="0" lvl="0" indent="0" algn="ctr" rtl="0">
                        <a:lnSpc>
                          <a:spcPct val="115000"/>
                        </a:lnSpc>
                        <a:spcBef>
                          <a:spcPts val="0"/>
                        </a:spcBef>
                        <a:spcAft>
                          <a:spcPts val="0"/>
                        </a:spcAft>
                        <a:buNone/>
                      </a:pPr>
                      <a:r>
                        <a:rPr lang="en" sz="1200" b="1">
                          <a:latin typeface="Calibri"/>
                          <a:ea typeface="Calibri"/>
                          <a:cs typeface="Calibri"/>
                          <a:sym typeface="Calibri"/>
                        </a:rPr>
                        <a:t>P@n</a:t>
                      </a:r>
                      <a:endParaRPr sz="1200" b="1">
                        <a:latin typeface="Calibri"/>
                        <a:ea typeface="Calibri"/>
                        <a:cs typeface="Calibri"/>
                        <a:sym typeface="Calibri"/>
                      </a:endParaRPr>
                    </a:p>
                  </a:txBody>
                  <a:tcPr marL="68575" marR="68575" marT="0" marB="0"/>
                </a:tc>
                <a:tc hMerge="1">
                  <a:txBody>
                    <a:bodyPr/>
                    <a:lstStyle/>
                    <a:p>
                      <a:endParaRPr lang="en-US"/>
                    </a:p>
                  </a:txBody>
                  <a:tcPr/>
                </a:tc>
                <a:extLst>
                  <a:ext uri="{0D108BD9-81ED-4DB2-BD59-A6C34878D82A}">
                    <a16:rowId xmlns:a16="http://schemas.microsoft.com/office/drawing/2014/main" val="10006"/>
                  </a:ext>
                </a:extLst>
              </a:tr>
              <a:tr h="0">
                <a:tc>
                  <a:txBody>
                    <a:bodyPr/>
                    <a:lstStyle/>
                    <a:p>
                      <a:pPr marL="0" lvl="0" indent="0" algn="ctr" rtl="0">
                        <a:spcBef>
                          <a:spcPts val="0"/>
                        </a:spcBef>
                        <a:spcAft>
                          <a:spcPts val="0"/>
                        </a:spcAft>
                        <a:buNone/>
                      </a:pPr>
                      <a:endParaRPr sz="1200">
                        <a:latin typeface="Calibri"/>
                        <a:ea typeface="Calibri"/>
                        <a:cs typeface="Calibri"/>
                        <a:sym typeface="Calibri"/>
                      </a:endParaRPr>
                    </a:p>
                  </a:txBody>
                  <a:tcPr marL="68575" marR="68575" marT="0" marB="0"/>
                </a:tc>
                <a:tc>
                  <a:txBody>
                    <a:bodyPr/>
                    <a:lstStyle/>
                    <a:p>
                      <a:pPr marL="0" lvl="0" indent="0" algn="ctr" rtl="0">
                        <a:spcBef>
                          <a:spcPts val="0"/>
                        </a:spcBef>
                        <a:spcAft>
                          <a:spcPts val="0"/>
                        </a:spcAft>
                        <a:buNone/>
                      </a:pPr>
                      <a:r>
                        <a:rPr lang="en" sz="1000">
                          <a:latin typeface="Calibri"/>
                          <a:ea typeface="Calibri"/>
                          <a:cs typeface="Calibri"/>
                          <a:sym typeface="Calibri"/>
                        </a:rPr>
                        <a:t>macro</a:t>
                      </a:r>
                      <a:endParaRPr sz="1000">
                        <a:latin typeface="Calibri"/>
                        <a:ea typeface="Calibri"/>
                        <a:cs typeface="Calibri"/>
                        <a:sym typeface="Calibri"/>
                      </a:endParaRPr>
                    </a:p>
                  </a:txBody>
                  <a:tcPr marL="68575" marR="68575" marT="0" marB="0"/>
                </a:tc>
                <a:tc>
                  <a:txBody>
                    <a:bodyPr/>
                    <a:lstStyle/>
                    <a:p>
                      <a:pPr marL="0" lvl="0" indent="0" algn="ctr" rtl="0">
                        <a:spcBef>
                          <a:spcPts val="0"/>
                        </a:spcBef>
                        <a:spcAft>
                          <a:spcPts val="0"/>
                        </a:spcAft>
                        <a:buNone/>
                      </a:pPr>
                      <a:r>
                        <a:rPr lang="en" sz="1000">
                          <a:latin typeface="Calibri"/>
                          <a:ea typeface="Calibri"/>
                          <a:cs typeface="Calibri"/>
                          <a:sym typeface="Calibri"/>
                        </a:rPr>
                        <a:t>micro</a:t>
                      </a:r>
                      <a:endParaRPr sz="1000">
                        <a:latin typeface="Calibri"/>
                        <a:ea typeface="Calibri"/>
                        <a:cs typeface="Calibri"/>
                        <a:sym typeface="Calibri"/>
                      </a:endParaRPr>
                    </a:p>
                  </a:txBody>
                  <a:tcPr marL="68575" marR="68575" marT="0" marB="0"/>
                </a:tc>
                <a:tc>
                  <a:txBody>
                    <a:bodyPr/>
                    <a:lstStyle/>
                    <a:p>
                      <a:pPr marL="0" lvl="0" indent="0" algn="ctr" rtl="0">
                        <a:spcBef>
                          <a:spcPts val="0"/>
                        </a:spcBef>
                        <a:spcAft>
                          <a:spcPts val="0"/>
                        </a:spcAft>
                        <a:buNone/>
                      </a:pPr>
                      <a:r>
                        <a:rPr lang="en" sz="1000">
                          <a:latin typeface="Calibri"/>
                          <a:ea typeface="Calibri"/>
                          <a:cs typeface="Calibri"/>
                          <a:sym typeface="Calibri"/>
                        </a:rPr>
                        <a:t>macro</a:t>
                      </a:r>
                      <a:endParaRPr sz="1000">
                        <a:latin typeface="Calibri"/>
                        <a:ea typeface="Calibri"/>
                        <a:cs typeface="Calibri"/>
                        <a:sym typeface="Calibri"/>
                      </a:endParaRPr>
                    </a:p>
                  </a:txBody>
                  <a:tcPr marL="68575" marR="68575" marT="0" marB="0"/>
                </a:tc>
                <a:tc>
                  <a:txBody>
                    <a:bodyPr/>
                    <a:lstStyle/>
                    <a:p>
                      <a:pPr marL="0" lvl="0" indent="0" algn="ctr" rtl="0">
                        <a:spcBef>
                          <a:spcPts val="0"/>
                        </a:spcBef>
                        <a:spcAft>
                          <a:spcPts val="0"/>
                        </a:spcAft>
                        <a:buNone/>
                      </a:pPr>
                      <a:r>
                        <a:rPr lang="en" sz="1000">
                          <a:latin typeface="Calibri"/>
                          <a:ea typeface="Calibri"/>
                          <a:cs typeface="Calibri"/>
                          <a:sym typeface="Calibri"/>
                        </a:rPr>
                        <a:t>micro</a:t>
                      </a:r>
                      <a:endParaRPr sz="1000">
                        <a:latin typeface="Calibri"/>
                        <a:ea typeface="Calibri"/>
                        <a:cs typeface="Calibri"/>
                        <a:sym typeface="Calibri"/>
                      </a:endParaRPr>
                    </a:p>
                  </a:txBody>
                  <a:tcPr marL="68575" marR="68575" marT="0" marB="0"/>
                </a:tc>
                <a:tc>
                  <a:txBody>
                    <a:bodyPr/>
                    <a:lstStyle/>
                    <a:p>
                      <a:pPr marL="0" lvl="0" indent="0" algn="ctr" rtl="0">
                        <a:spcBef>
                          <a:spcPts val="0"/>
                        </a:spcBef>
                        <a:spcAft>
                          <a:spcPts val="0"/>
                        </a:spcAft>
                        <a:buNone/>
                      </a:pPr>
                      <a:r>
                        <a:rPr lang="en" sz="1000">
                          <a:latin typeface="Calibri"/>
                          <a:ea typeface="Calibri"/>
                          <a:cs typeface="Calibri"/>
                          <a:sym typeface="Calibri"/>
                        </a:rPr>
                        <a:t>macro</a:t>
                      </a:r>
                      <a:endParaRPr sz="1000">
                        <a:latin typeface="Calibri"/>
                        <a:ea typeface="Calibri"/>
                        <a:cs typeface="Calibri"/>
                        <a:sym typeface="Calibri"/>
                      </a:endParaRPr>
                    </a:p>
                  </a:txBody>
                  <a:tcPr marL="68575" marR="68575" marT="0" marB="0"/>
                </a:tc>
                <a:tc>
                  <a:txBody>
                    <a:bodyPr/>
                    <a:lstStyle/>
                    <a:p>
                      <a:pPr marL="0" lvl="0" indent="0" algn="ctr" rtl="0">
                        <a:spcBef>
                          <a:spcPts val="0"/>
                        </a:spcBef>
                        <a:spcAft>
                          <a:spcPts val="0"/>
                        </a:spcAft>
                        <a:buNone/>
                      </a:pPr>
                      <a:r>
                        <a:rPr lang="en" sz="1000">
                          <a:latin typeface="Calibri"/>
                          <a:ea typeface="Calibri"/>
                          <a:cs typeface="Calibri"/>
                          <a:sym typeface="Calibri"/>
                        </a:rPr>
                        <a:t>micro</a:t>
                      </a:r>
                      <a:endParaRPr sz="1000">
                        <a:latin typeface="Calibri"/>
                        <a:ea typeface="Calibri"/>
                        <a:cs typeface="Calibri"/>
                        <a:sym typeface="Calibri"/>
                      </a:endParaRPr>
                    </a:p>
                  </a:txBody>
                  <a:tcPr marL="68575" marR="68575" marT="0" marB="0"/>
                </a:tc>
                <a:tc>
                  <a:txBody>
                    <a:bodyPr/>
                    <a:lstStyle/>
                    <a:p>
                      <a:pPr marL="0" lvl="0" indent="0" algn="ctr" rtl="0">
                        <a:spcBef>
                          <a:spcPts val="0"/>
                        </a:spcBef>
                        <a:spcAft>
                          <a:spcPts val="0"/>
                        </a:spcAft>
                        <a:buNone/>
                      </a:pPr>
                      <a:r>
                        <a:rPr lang="en" sz="1000">
                          <a:latin typeface="Calibri"/>
                          <a:ea typeface="Calibri"/>
                          <a:cs typeface="Calibri"/>
                          <a:sym typeface="Calibri"/>
                        </a:rPr>
                        <a:t>macro</a:t>
                      </a:r>
                      <a:endParaRPr sz="1000">
                        <a:latin typeface="Calibri"/>
                        <a:ea typeface="Calibri"/>
                        <a:cs typeface="Calibri"/>
                        <a:sym typeface="Calibri"/>
                      </a:endParaRPr>
                    </a:p>
                  </a:txBody>
                  <a:tcPr marL="68575" marR="68575" marT="0" marB="0"/>
                </a:tc>
                <a:tc>
                  <a:txBody>
                    <a:bodyPr/>
                    <a:lstStyle/>
                    <a:p>
                      <a:pPr marL="0" lvl="0" indent="0" algn="ctr" rtl="0">
                        <a:spcBef>
                          <a:spcPts val="0"/>
                        </a:spcBef>
                        <a:spcAft>
                          <a:spcPts val="0"/>
                        </a:spcAft>
                        <a:buNone/>
                      </a:pPr>
                      <a:r>
                        <a:rPr lang="en" sz="1000">
                          <a:latin typeface="Calibri"/>
                          <a:ea typeface="Calibri"/>
                          <a:cs typeface="Calibri"/>
                          <a:sym typeface="Calibri"/>
                        </a:rPr>
                        <a:t>micro</a:t>
                      </a:r>
                      <a:endParaRPr sz="1000">
                        <a:latin typeface="Calibri"/>
                        <a:ea typeface="Calibri"/>
                        <a:cs typeface="Calibri"/>
                        <a:sym typeface="Calibri"/>
                      </a:endParaRPr>
                    </a:p>
                  </a:txBody>
                  <a:tcPr marL="68575" marR="68575" marT="0" marB="0"/>
                </a:tc>
                <a:tc>
                  <a:txBody>
                    <a:bodyPr/>
                    <a:lstStyle/>
                    <a:p>
                      <a:pPr marL="0" lvl="0" indent="0" algn="ctr" rtl="0">
                        <a:spcBef>
                          <a:spcPts val="0"/>
                        </a:spcBef>
                        <a:spcAft>
                          <a:spcPts val="0"/>
                        </a:spcAft>
                        <a:buNone/>
                      </a:pPr>
                      <a:r>
                        <a:rPr lang="en" sz="1000">
                          <a:latin typeface="Calibri"/>
                          <a:ea typeface="Calibri"/>
                          <a:cs typeface="Calibri"/>
                          <a:sym typeface="Calibri"/>
                        </a:rPr>
                        <a:t>macro</a:t>
                      </a:r>
                      <a:endParaRPr sz="1000">
                        <a:latin typeface="Calibri"/>
                        <a:ea typeface="Calibri"/>
                        <a:cs typeface="Calibri"/>
                        <a:sym typeface="Calibri"/>
                      </a:endParaRPr>
                    </a:p>
                  </a:txBody>
                  <a:tcPr marL="68575" marR="68575" marT="0" marB="0"/>
                </a:tc>
                <a:tc>
                  <a:txBody>
                    <a:bodyPr/>
                    <a:lstStyle/>
                    <a:p>
                      <a:pPr marL="0" lvl="0" indent="0" algn="ctr" rtl="0">
                        <a:spcBef>
                          <a:spcPts val="0"/>
                        </a:spcBef>
                        <a:spcAft>
                          <a:spcPts val="0"/>
                        </a:spcAft>
                        <a:buNone/>
                      </a:pPr>
                      <a:r>
                        <a:rPr lang="en" sz="1000">
                          <a:latin typeface="Calibri"/>
                          <a:ea typeface="Calibri"/>
                          <a:cs typeface="Calibri"/>
                          <a:sym typeface="Calibri"/>
                        </a:rPr>
                        <a:t>micro</a:t>
                      </a:r>
                      <a:endParaRPr sz="1000">
                        <a:latin typeface="Calibri"/>
                        <a:ea typeface="Calibri"/>
                        <a:cs typeface="Calibri"/>
                        <a:sym typeface="Calibri"/>
                      </a:endParaRPr>
                    </a:p>
                  </a:txBody>
                  <a:tcPr marL="68575" marR="68575" marT="0" marB="0"/>
                </a:tc>
                <a:tc>
                  <a:txBody>
                    <a:bodyPr/>
                    <a:lstStyle/>
                    <a:p>
                      <a:pPr marL="0" lvl="0" indent="0" algn="ctr" rtl="0">
                        <a:spcBef>
                          <a:spcPts val="0"/>
                        </a:spcBef>
                        <a:spcAft>
                          <a:spcPts val="0"/>
                        </a:spcAft>
                        <a:buNone/>
                      </a:pPr>
                      <a:r>
                        <a:rPr lang="en" sz="1200">
                          <a:latin typeface="Calibri"/>
                          <a:ea typeface="Calibri"/>
                          <a:cs typeface="Calibri"/>
                          <a:sym typeface="Calibri"/>
                        </a:rPr>
                        <a:t>8</a:t>
                      </a:r>
                      <a:endParaRPr sz="1200">
                        <a:latin typeface="Calibri"/>
                        <a:ea typeface="Calibri"/>
                        <a:cs typeface="Calibri"/>
                        <a:sym typeface="Calibri"/>
                      </a:endParaRPr>
                    </a:p>
                  </a:txBody>
                  <a:tcPr marL="68575" marR="68575" marT="0" marB="0"/>
                </a:tc>
                <a:tc>
                  <a:txBody>
                    <a:bodyPr/>
                    <a:lstStyle/>
                    <a:p>
                      <a:pPr marL="0" lvl="0" indent="0" algn="ctr" rtl="0">
                        <a:spcBef>
                          <a:spcPts val="0"/>
                        </a:spcBef>
                        <a:spcAft>
                          <a:spcPts val="0"/>
                        </a:spcAft>
                        <a:buNone/>
                      </a:pPr>
                      <a:r>
                        <a:rPr lang="en" sz="1200">
                          <a:latin typeface="Calibri"/>
                          <a:ea typeface="Calibri"/>
                          <a:cs typeface="Calibri"/>
                          <a:sym typeface="Calibri"/>
                        </a:rPr>
                        <a:t>15</a:t>
                      </a:r>
                      <a:endParaRPr sz="1200">
                        <a:latin typeface="Calibri"/>
                        <a:ea typeface="Calibri"/>
                        <a:cs typeface="Calibri"/>
                        <a:sym typeface="Calibri"/>
                      </a:endParaRPr>
                    </a:p>
                  </a:txBody>
                  <a:tcPr marL="68575" marR="68575" marT="0" marB="0"/>
                </a:tc>
                <a:extLst>
                  <a:ext uri="{0D108BD9-81ED-4DB2-BD59-A6C34878D82A}">
                    <a16:rowId xmlns:a16="http://schemas.microsoft.com/office/drawing/2014/main" val="10007"/>
                  </a:ext>
                </a:extLst>
              </a:tr>
              <a:tr h="0">
                <a:tc>
                  <a:txBody>
                    <a:bodyPr/>
                    <a:lstStyle/>
                    <a:p>
                      <a:pPr marL="0" lvl="0" indent="0" algn="ctr" rtl="0">
                        <a:spcBef>
                          <a:spcPts val="0"/>
                        </a:spcBef>
                        <a:spcAft>
                          <a:spcPts val="0"/>
                        </a:spcAft>
                        <a:buNone/>
                      </a:pPr>
                      <a:r>
                        <a:rPr lang="en" sz="1000">
                          <a:latin typeface="Calibri"/>
                          <a:ea typeface="Calibri"/>
                          <a:cs typeface="Calibri"/>
                          <a:sym typeface="Calibri"/>
                        </a:rPr>
                        <a:t>CAML</a:t>
                      </a:r>
                      <a:endParaRPr sz="1000">
                        <a:latin typeface="Calibri"/>
                        <a:ea typeface="Calibri"/>
                        <a:cs typeface="Calibri"/>
                        <a:sym typeface="Calibri"/>
                      </a:endParaRPr>
                    </a:p>
                  </a:txBody>
                  <a:tcPr marL="68575" marR="68575" marT="0" marB="0"/>
                </a:tc>
                <a:tc>
                  <a:txBody>
                    <a:bodyPr/>
                    <a:lstStyle/>
                    <a:p>
                      <a:pPr marL="0" lvl="0" indent="0" algn="l" rtl="0">
                        <a:spcBef>
                          <a:spcPts val="0"/>
                        </a:spcBef>
                        <a:spcAft>
                          <a:spcPts val="0"/>
                        </a:spcAft>
                        <a:buNone/>
                      </a:pPr>
                      <a:r>
                        <a:rPr lang="en" sz="1000">
                          <a:latin typeface="Calibri"/>
                          <a:ea typeface="Calibri"/>
                          <a:cs typeface="Calibri"/>
                          <a:sym typeface="Calibri"/>
                        </a:rPr>
                        <a:t>.046</a:t>
                      </a:r>
                      <a:endParaRPr sz="1000">
                        <a:latin typeface="Calibri"/>
                        <a:ea typeface="Calibri"/>
                        <a:cs typeface="Calibri"/>
                        <a:sym typeface="Calibri"/>
                      </a:endParaRPr>
                    </a:p>
                  </a:txBody>
                  <a:tcPr marL="68575" marR="68575" marT="0" marB="0"/>
                </a:tc>
                <a:tc>
                  <a:txBody>
                    <a:bodyPr/>
                    <a:lstStyle/>
                    <a:p>
                      <a:pPr marL="0" lvl="0" indent="0" algn="l" rtl="0">
                        <a:spcBef>
                          <a:spcPts val="0"/>
                        </a:spcBef>
                        <a:spcAft>
                          <a:spcPts val="0"/>
                        </a:spcAft>
                        <a:buNone/>
                      </a:pPr>
                      <a:r>
                        <a:rPr lang="en" sz="1000">
                          <a:latin typeface="Calibri"/>
                          <a:ea typeface="Calibri"/>
                          <a:cs typeface="Calibri"/>
                          <a:sym typeface="Calibri"/>
                        </a:rPr>
                        <a:t>.348</a:t>
                      </a:r>
                      <a:endParaRPr sz="1000">
                        <a:latin typeface="Calibri"/>
                        <a:ea typeface="Calibri"/>
                        <a:cs typeface="Calibri"/>
                        <a:sym typeface="Calibri"/>
                      </a:endParaRPr>
                    </a:p>
                  </a:txBody>
                  <a:tcPr marL="68575" marR="68575" marT="0" marB="0"/>
                </a:tc>
                <a:tc>
                  <a:txBody>
                    <a:bodyPr/>
                    <a:lstStyle/>
                    <a:p>
                      <a:pPr marL="0" lvl="0" indent="0" algn="ctr" rtl="0">
                        <a:spcBef>
                          <a:spcPts val="0"/>
                        </a:spcBef>
                        <a:spcAft>
                          <a:spcPts val="0"/>
                        </a:spcAft>
                        <a:buNone/>
                      </a:pPr>
                      <a:r>
                        <a:rPr lang="en" sz="1000">
                          <a:latin typeface="Calibri"/>
                          <a:ea typeface="Calibri"/>
                          <a:cs typeface="Calibri"/>
                          <a:sym typeface="Calibri"/>
                        </a:rPr>
                        <a:t>.076</a:t>
                      </a:r>
                      <a:endParaRPr sz="1000">
                        <a:latin typeface="Calibri"/>
                        <a:ea typeface="Calibri"/>
                        <a:cs typeface="Calibri"/>
                        <a:sym typeface="Calibri"/>
                      </a:endParaRPr>
                    </a:p>
                  </a:txBody>
                  <a:tcPr marL="68575" marR="68575" marT="0" marB="0"/>
                </a:tc>
                <a:tc>
                  <a:txBody>
                    <a:bodyPr/>
                    <a:lstStyle/>
                    <a:p>
                      <a:pPr marL="0" lvl="0" indent="0" algn="ctr" rtl="0">
                        <a:spcBef>
                          <a:spcPts val="0"/>
                        </a:spcBef>
                        <a:spcAft>
                          <a:spcPts val="0"/>
                        </a:spcAft>
                        <a:buNone/>
                      </a:pPr>
                      <a:r>
                        <a:rPr lang="en" sz="1000">
                          <a:latin typeface="Calibri"/>
                          <a:ea typeface="Calibri"/>
                          <a:cs typeface="Calibri"/>
                          <a:sym typeface="Calibri"/>
                        </a:rPr>
                        <a:t>.637</a:t>
                      </a:r>
                      <a:endParaRPr sz="1000">
                        <a:latin typeface="Calibri"/>
                        <a:ea typeface="Calibri"/>
                        <a:cs typeface="Calibri"/>
                        <a:sym typeface="Calibri"/>
                      </a:endParaRPr>
                    </a:p>
                  </a:txBody>
                  <a:tcPr marL="68575" marR="68575" marT="0" marB="0"/>
                </a:tc>
                <a:tc>
                  <a:txBody>
                    <a:bodyPr/>
                    <a:lstStyle/>
                    <a:p>
                      <a:pPr marL="0" lvl="0" indent="0" algn="ctr" rtl="0">
                        <a:spcBef>
                          <a:spcPts val="0"/>
                        </a:spcBef>
                        <a:spcAft>
                          <a:spcPts val="0"/>
                        </a:spcAft>
                        <a:buNone/>
                      </a:pPr>
                      <a:r>
                        <a:rPr lang="en" sz="1000">
                          <a:latin typeface="Calibri"/>
                          <a:ea typeface="Calibri"/>
                          <a:cs typeface="Calibri"/>
                          <a:sym typeface="Calibri"/>
                        </a:rPr>
                        <a:t>.061</a:t>
                      </a:r>
                      <a:endParaRPr sz="1000">
                        <a:latin typeface="Calibri"/>
                        <a:ea typeface="Calibri"/>
                        <a:cs typeface="Calibri"/>
                        <a:sym typeface="Calibri"/>
                      </a:endParaRPr>
                    </a:p>
                  </a:txBody>
                  <a:tcPr marL="68575" marR="68575" marT="0" marB="0"/>
                </a:tc>
                <a:tc>
                  <a:txBody>
                    <a:bodyPr/>
                    <a:lstStyle/>
                    <a:p>
                      <a:pPr marL="0" lvl="0" indent="0" algn="ctr" rtl="0">
                        <a:spcBef>
                          <a:spcPts val="0"/>
                        </a:spcBef>
                        <a:spcAft>
                          <a:spcPts val="0"/>
                        </a:spcAft>
                        <a:buNone/>
                      </a:pPr>
                      <a:r>
                        <a:rPr lang="en" sz="1000">
                          <a:latin typeface="Calibri"/>
                          <a:ea typeface="Calibri"/>
                          <a:cs typeface="Calibri"/>
                          <a:sym typeface="Calibri"/>
                        </a:rPr>
                        <a:t>.434</a:t>
                      </a:r>
                      <a:endParaRPr sz="1000">
                        <a:latin typeface="Calibri"/>
                        <a:ea typeface="Calibri"/>
                        <a:cs typeface="Calibri"/>
                        <a:sym typeface="Calibri"/>
                      </a:endParaRPr>
                    </a:p>
                  </a:txBody>
                  <a:tcPr marL="68575" marR="68575" marT="0" marB="0"/>
                </a:tc>
                <a:tc>
                  <a:txBody>
                    <a:bodyPr/>
                    <a:lstStyle/>
                    <a:p>
                      <a:pPr marL="0" lvl="0" indent="0" algn="ctr" rtl="0">
                        <a:spcBef>
                          <a:spcPts val="0"/>
                        </a:spcBef>
                        <a:spcAft>
                          <a:spcPts val="0"/>
                        </a:spcAft>
                        <a:buNone/>
                      </a:pPr>
                      <a:r>
                        <a:rPr lang="en" sz="1000">
                          <a:latin typeface="Calibri"/>
                          <a:ea typeface="Calibri"/>
                          <a:cs typeface="Calibri"/>
                          <a:sym typeface="Calibri"/>
                        </a:rPr>
                        <a:t>.068</a:t>
                      </a:r>
                      <a:endParaRPr sz="1000">
                        <a:latin typeface="Calibri"/>
                        <a:ea typeface="Calibri"/>
                        <a:cs typeface="Calibri"/>
                        <a:sym typeface="Calibri"/>
                      </a:endParaRPr>
                    </a:p>
                  </a:txBody>
                  <a:tcPr marL="68575" marR="68575" marT="0" marB="0"/>
                </a:tc>
                <a:tc>
                  <a:txBody>
                    <a:bodyPr/>
                    <a:lstStyle/>
                    <a:p>
                      <a:pPr marL="0" lvl="0" indent="0" algn="ctr" rtl="0">
                        <a:spcBef>
                          <a:spcPts val="0"/>
                        </a:spcBef>
                        <a:spcAft>
                          <a:spcPts val="0"/>
                        </a:spcAft>
                        <a:buNone/>
                      </a:pPr>
                      <a:r>
                        <a:rPr lang="en" sz="1000">
                          <a:latin typeface="Calibri"/>
                          <a:ea typeface="Calibri"/>
                          <a:cs typeface="Calibri"/>
                          <a:sym typeface="Calibri"/>
                        </a:rPr>
                        <a:t>.516</a:t>
                      </a:r>
                      <a:endParaRPr sz="1000">
                        <a:latin typeface="Calibri"/>
                        <a:ea typeface="Calibri"/>
                        <a:cs typeface="Calibri"/>
                        <a:sym typeface="Calibri"/>
                      </a:endParaRPr>
                    </a:p>
                  </a:txBody>
                  <a:tcPr marL="68575" marR="68575" marT="0" marB="0"/>
                </a:tc>
                <a:tc>
                  <a:txBody>
                    <a:bodyPr/>
                    <a:lstStyle/>
                    <a:p>
                      <a:pPr marL="0" lvl="0" indent="0" algn="ctr" rtl="0">
                        <a:spcBef>
                          <a:spcPts val="0"/>
                        </a:spcBef>
                        <a:spcAft>
                          <a:spcPts val="0"/>
                        </a:spcAft>
                        <a:buNone/>
                      </a:pPr>
                      <a:r>
                        <a:rPr lang="en" sz="1000">
                          <a:latin typeface="Calibri"/>
                          <a:ea typeface="Calibri"/>
                          <a:cs typeface="Calibri"/>
                          <a:sym typeface="Calibri"/>
                        </a:rPr>
                        <a:t>.886</a:t>
                      </a:r>
                      <a:endParaRPr sz="1000">
                        <a:latin typeface="Calibri"/>
                        <a:ea typeface="Calibri"/>
                        <a:cs typeface="Calibri"/>
                        <a:sym typeface="Calibri"/>
                      </a:endParaRPr>
                    </a:p>
                  </a:txBody>
                  <a:tcPr marL="68575" marR="68575" marT="0" marB="0"/>
                </a:tc>
                <a:tc>
                  <a:txBody>
                    <a:bodyPr/>
                    <a:lstStyle/>
                    <a:p>
                      <a:pPr marL="0" lvl="0" indent="0" algn="ctr" rtl="0">
                        <a:spcBef>
                          <a:spcPts val="0"/>
                        </a:spcBef>
                        <a:spcAft>
                          <a:spcPts val="0"/>
                        </a:spcAft>
                        <a:buNone/>
                      </a:pPr>
                      <a:r>
                        <a:rPr lang="en" sz="1000">
                          <a:latin typeface="Calibri"/>
                          <a:ea typeface="Calibri"/>
                          <a:cs typeface="Calibri"/>
                          <a:sym typeface="Calibri"/>
                        </a:rPr>
                        <a:t>.984</a:t>
                      </a:r>
                      <a:endParaRPr sz="1000">
                        <a:latin typeface="Calibri"/>
                        <a:ea typeface="Calibri"/>
                        <a:cs typeface="Calibri"/>
                        <a:sym typeface="Calibri"/>
                      </a:endParaRPr>
                    </a:p>
                  </a:txBody>
                  <a:tcPr marL="68575" marR="68575" marT="0" marB="0"/>
                </a:tc>
                <a:tc>
                  <a:txBody>
                    <a:bodyPr/>
                    <a:lstStyle/>
                    <a:p>
                      <a:pPr marL="0" lvl="0" indent="0" algn="ctr" rtl="0">
                        <a:spcBef>
                          <a:spcPts val="0"/>
                        </a:spcBef>
                        <a:spcAft>
                          <a:spcPts val="0"/>
                        </a:spcAft>
                        <a:buNone/>
                      </a:pPr>
                      <a:r>
                        <a:rPr lang="en" sz="1000">
                          <a:latin typeface="Calibri"/>
                          <a:ea typeface="Calibri"/>
                          <a:cs typeface="Calibri"/>
                          <a:sym typeface="Calibri"/>
                        </a:rPr>
                        <a:t>.695</a:t>
                      </a:r>
                      <a:endParaRPr sz="1000">
                        <a:latin typeface="Calibri"/>
                        <a:ea typeface="Calibri"/>
                        <a:cs typeface="Calibri"/>
                        <a:sym typeface="Calibri"/>
                      </a:endParaRPr>
                    </a:p>
                  </a:txBody>
                  <a:tcPr marL="68575" marR="68575" marT="0" marB="0"/>
                </a:tc>
                <a:tc>
                  <a:txBody>
                    <a:bodyPr/>
                    <a:lstStyle/>
                    <a:p>
                      <a:pPr marL="0" lvl="0" indent="0" algn="ctr" rtl="0">
                        <a:spcBef>
                          <a:spcPts val="0"/>
                        </a:spcBef>
                        <a:spcAft>
                          <a:spcPts val="0"/>
                        </a:spcAft>
                        <a:buNone/>
                      </a:pPr>
                      <a:r>
                        <a:rPr lang="en" sz="1000">
                          <a:latin typeface="Calibri"/>
                          <a:ea typeface="Calibri"/>
                          <a:cs typeface="Calibri"/>
                          <a:sym typeface="Calibri"/>
                        </a:rPr>
                        <a:t>.545</a:t>
                      </a:r>
                      <a:endParaRPr sz="1000">
                        <a:latin typeface="Calibri"/>
                        <a:ea typeface="Calibri"/>
                        <a:cs typeface="Calibri"/>
                        <a:sym typeface="Calibri"/>
                      </a:endParaRPr>
                    </a:p>
                  </a:txBody>
                  <a:tcPr marL="68575" marR="68575" marT="0" marB="0"/>
                </a:tc>
                <a:extLst>
                  <a:ext uri="{0D108BD9-81ED-4DB2-BD59-A6C34878D82A}">
                    <a16:rowId xmlns:a16="http://schemas.microsoft.com/office/drawing/2014/main" val="10008"/>
                  </a:ext>
                </a:extLst>
              </a:tr>
              <a:tr h="0">
                <a:tc>
                  <a:txBody>
                    <a:bodyPr/>
                    <a:lstStyle/>
                    <a:p>
                      <a:pPr marL="0" lvl="0" indent="0" algn="ctr" rtl="0">
                        <a:spcBef>
                          <a:spcPts val="0"/>
                        </a:spcBef>
                        <a:spcAft>
                          <a:spcPts val="0"/>
                        </a:spcAft>
                        <a:buNone/>
                      </a:pPr>
                      <a:r>
                        <a:rPr lang="en" sz="1000">
                          <a:latin typeface="Calibri"/>
                          <a:ea typeface="Calibri"/>
                          <a:cs typeface="Calibri"/>
                          <a:sym typeface="Calibri"/>
                        </a:rPr>
                        <a:t>DRCAML</a:t>
                      </a:r>
                      <a:endParaRPr sz="1000">
                        <a:latin typeface="Calibri"/>
                        <a:ea typeface="Calibri"/>
                        <a:cs typeface="Calibri"/>
                        <a:sym typeface="Calibri"/>
                      </a:endParaRPr>
                    </a:p>
                  </a:txBody>
                  <a:tcPr marL="68575" marR="68575" marT="0" marB="0"/>
                </a:tc>
                <a:tc>
                  <a:txBody>
                    <a:bodyPr/>
                    <a:lstStyle/>
                    <a:p>
                      <a:pPr marL="0" lvl="0" indent="0" algn="ctr" rtl="0">
                        <a:spcBef>
                          <a:spcPts val="0"/>
                        </a:spcBef>
                        <a:spcAft>
                          <a:spcPts val="0"/>
                        </a:spcAft>
                        <a:buNone/>
                      </a:pPr>
                      <a:r>
                        <a:rPr lang="en" sz="1000">
                          <a:latin typeface="Calibri"/>
                          <a:ea typeface="Calibri"/>
                          <a:cs typeface="Calibri"/>
                          <a:sym typeface="Calibri"/>
                        </a:rPr>
                        <a:t>.040</a:t>
                      </a:r>
                      <a:endParaRPr sz="1000">
                        <a:latin typeface="Calibri"/>
                        <a:ea typeface="Calibri"/>
                        <a:cs typeface="Calibri"/>
                        <a:sym typeface="Calibri"/>
                      </a:endParaRPr>
                    </a:p>
                  </a:txBody>
                  <a:tcPr marL="68575" marR="68575" marT="0" marB="0"/>
                </a:tc>
                <a:tc>
                  <a:txBody>
                    <a:bodyPr/>
                    <a:lstStyle/>
                    <a:p>
                      <a:pPr marL="0" lvl="0" indent="0" algn="ctr" rtl="0">
                        <a:spcBef>
                          <a:spcPts val="0"/>
                        </a:spcBef>
                        <a:spcAft>
                          <a:spcPts val="0"/>
                        </a:spcAft>
                        <a:buNone/>
                      </a:pPr>
                      <a:r>
                        <a:rPr lang="en" sz="1000">
                          <a:latin typeface="Calibri"/>
                          <a:ea typeface="Calibri"/>
                          <a:cs typeface="Calibri"/>
                          <a:sym typeface="Calibri"/>
                        </a:rPr>
                        <a:t>.340</a:t>
                      </a:r>
                      <a:endParaRPr sz="1000">
                        <a:latin typeface="Calibri"/>
                        <a:ea typeface="Calibri"/>
                        <a:cs typeface="Calibri"/>
                        <a:sym typeface="Calibri"/>
                      </a:endParaRPr>
                    </a:p>
                  </a:txBody>
                  <a:tcPr marL="68575" marR="68575" marT="0" marB="0"/>
                </a:tc>
                <a:tc>
                  <a:txBody>
                    <a:bodyPr/>
                    <a:lstStyle/>
                    <a:p>
                      <a:pPr marL="0" lvl="0" indent="0" algn="ctr" rtl="0">
                        <a:spcBef>
                          <a:spcPts val="0"/>
                        </a:spcBef>
                        <a:spcAft>
                          <a:spcPts val="0"/>
                        </a:spcAft>
                        <a:buNone/>
                      </a:pPr>
                      <a:r>
                        <a:rPr lang="en" sz="1000">
                          <a:latin typeface="Calibri"/>
                          <a:ea typeface="Calibri"/>
                          <a:cs typeface="Calibri"/>
                          <a:sym typeface="Calibri"/>
                        </a:rPr>
                        <a:t>.069</a:t>
                      </a:r>
                      <a:endParaRPr sz="1000">
                        <a:latin typeface="Calibri"/>
                        <a:ea typeface="Calibri"/>
                        <a:cs typeface="Calibri"/>
                        <a:sym typeface="Calibri"/>
                      </a:endParaRPr>
                    </a:p>
                  </a:txBody>
                  <a:tcPr marL="68575" marR="68575" marT="0" marB="0"/>
                </a:tc>
                <a:tc>
                  <a:txBody>
                    <a:bodyPr/>
                    <a:lstStyle/>
                    <a:p>
                      <a:pPr marL="0" lvl="0" indent="0" algn="ctr" rtl="0">
                        <a:spcBef>
                          <a:spcPts val="0"/>
                        </a:spcBef>
                        <a:spcAft>
                          <a:spcPts val="0"/>
                        </a:spcAft>
                        <a:buNone/>
                      </a:pPr>
                      <a:r>
                        <a:rPr lang="en" sz="1000">
                          <a:latin typeface="Calibri"/>
                          <a:ea typeface="Calibri"/>
                          <a:cs typeface="Calibri"/>
                          <a:sym typeface="Calibri"/>
                        </a:rPr>
                        <a:t>.634</a:t>
                      </a:r>
                      <a:endParaRPr sz="1000">
                        <a:latin typeface="Calibri"/>
                        <a:ea typeface="Calibri"/>
                        <a:cs typeface="Calibri"/>
                        <a:sym typeface="Calibri"/>
                      </a:endParaRPr>
                    </a:p>
                  </a:txBody>
                  <a:tcPr marL="68575" marR="68575" marT="0" marB="0"/>
                </a:tc>
                <a:tc>
                  <a:txBody>
                    <a:bodyPr/>
                    <a:lstStyle/>
                    <a:p>
                      <a:pPr marL="0" lvl="0" indent="0" algn="ctr" rtl="0">
                        <a:spcBef>
                          <a:spcPts val="0"/>
                        </a:spcBef>
                        <a:spcAft>
                          <a:spcPts val="0"/>
                        </a:spcAft>
                        <a:buNone/>
                      </a:pPr>
                      <a:r>
                        <a:rPr lang="en" sz="1000">
                          <a:latin typeface="Calibri"/>
                          <a:ea typeface="Calibri"/>
                          <a:cs typeface="Calibri"/>
                          <a:sym typeface="Calibri"/>
                        </a:rPr>
                        <a:t>.052</a:t>
                      </a:r>
                      <a:endParaRPr sz="1000">
                        <a:latin typeface="Calibri"/>
                        <a:ea typeface="Calibri"/>
                        <a:cs typeface="Calibri"/>
                        <a:sym typeface="Calibri"/>
                      </a:endParaRPr>
                    </a:p>
                  </a:txBody>
                  <a:tcPr marL="68575" marR="68575" marT="0" marB="0"/>
                </a:tc>
                <a:tc>
                  <a:txBody>
                    <a:bodyPr/>
                    <a:lstStyle/>
                    <a:p>
                      <a:pPr marL="0" lvl="0" indent="0" algn="ctr" rtl="0">
                        <a:spcBef>
                          <a:spcPts val="0"/>
                        </a:spcBef>
                        <a:spcAft>
                          <a:spcPts val="0"/>
                        </a:spcAft>
                        <a:buNone/>
                      </a:pPr>
                      <a:r>
                        <a:rPr lang="en" sz="1000">
                          <a:latin typeface="Calibri"/>
                          <a:ea typeface="Calibri"/>
                          <a:cs typeface="Calibri"/>
                          <a:sym typeface="Calibri"/>
                        </a:rPr>
                        <a:t>.424</a:t>
                      </a:r>
                      <a:endParaRPr sz="1000">
                        <a:latin typeface="Calibri"/>
                        <a:ea typeface="Calibri"/>
                        <a:cs typeface="Calibri"/>
                        <a:sym typeface="Calibri"/>
                      </a:endParaRPr>
                    </a:p>
                  </a:txBody>
                  <a:tcPr marL="68575" marR="68575" marT="0" marB="0"/>
                </a:tc>
                <a:tc>
                  <a:txBody>
                    <a:bodyPr/>
                    <a:lstStyle/>
                    <a:p>
                      <a:pPr marL="0" lvl="0" indent="0" algn="ctr" rtl="0">
                        <a:spcBef>
                          <a:spcPts val="0"/>
                        </a:spcBef>
                        <a:spcAft>
                          <a:spcPts val="0"/>
                        </a:spcAft>
                        <a:buNone/>
                      </a:pPr>
                      <a:r>
                        <a:rPr lang="en" sz="1000">
                          <a:latin typeface="Calibri"/>
                          <a:ea typeface="Calibri"/>
                          <a:cs typeface="Calibri"/>
                          <a:sym typeface="Calibri"/>
                        </a:rPr>
                        <a:t>.059</a:t>
                      </a:r>
                      <a:endParaRPr sz="1000">
                        <a:latin typeface="Calibri"/>
                        <a:ea typeface="Calibri"/>
                        <a:cs typeface="Calibri"/>
                        <a:sym typeface="Calibri"/>
                      </a:endParaRPr>
                    </a:p>
                  </a:txBody>
                  <a:tcPr marL="68575" marR="68575" marT="0" marB="0"/>
                </a:tc>
                <a:tc>
                  <a:txBody>
                    <a:bodyPr/>
                    <a:lstStyle/>
                    <a:p>
                      <a:pPr marL="0" lvl="0" indent="0" algn="ctr" rtl="0">
                        <a:spcBef>
                          <a:spcPts val="0"/>
                        </a:spcBef>
                        <a:spcAft>
                          <a:spcPts val="0"/>
                        </a:spcAft>
                        <a:buNone/>
                      </a:pPr>
                      <a:r>
                        <a:rPr lang="en" sz="1000">
                          <a:latin typeface="Calibri"/>
                          <a:ea typeface="Calibri"/>
                          <a:cs typeface="Calibri"/>
                          <a:sym typeface="Calibri"/>
                        </a:rPr>
                        <a:t>.508</a:t>
                      </a:r>
                      <a:endParaRPr sz="1000">
                        <a:latin typeface="Calibri"/>
                        <a:ea typeface="Calibri"/>
                        <a:cs typeface="Calibri"/>
                        <a:sym typeface="Calibri"/>
                      </a:endParaRPr>
                    </a:p>
                  </a:txBody>
                  <a:tcPr marL="68575" marR="68575" marT="0" marB="0"/>
                </a:tc>
                <a:tc>
                  <a:txBody>
                    <a:bodyPr/>
                    <a:lstStyle/>
                    <a:p>
                      <a:pPr marL="0" lvl="0" indent="0" algn="ctr" rtl="0">
                        <a:spcBef>
                          <a:spcPts val="0"/>
                        </a:spcBef>
                        <a:spcAft>
                          <a:spcPts val="0"/>
                        </a:spcAft>
                        <a:buNone/>
                      </a:pPr>
                      <a:r>
                        <a:rPr lang="en" sz="1000">
                          <a:latin typeface="Calibri"/>
                          <a:ea typeface="Calibri"/>
                          <a:cs typeface="Calibri"/>
                          <a:sym typeface="Calibri"/>
                        </a:rPr>
                        <a:t>.877</a:t>
                      </a:r>
                      <a:endParaRPr sz="1000">
                        <a:latin typeface="Calibri"/>
                        <a:ea typeface="Calibri"/>
                        <a:cs typeface="Calibri"/>
                        <a:sym typeface="Calibri"/>
                      </a:endParaRPr>
                    </a:p>
                  </a:txBody>
                  <a:tcPr marL="68575" marR="68575" marT="0" marB="0"/>
                </a:tc>
                <a:tc>
                  <a:txBody>
                    <a:bodyPr/>
                    <a:lstStyle/>
                    <a:p>
                      <a:pPr marL="0" lvl="0" indent="0" algn="ctr" rtl="0">
                        <a:spcBef>
                          <a:spcPts val="0"/>
                        </a:spcBef>
                        <a:spcAft>
                          <a:spcPts val="0"/>
                        </a:spcAft>
                        <a:buNone/>
                      </a:pPr>
                      <a:r>
                        <a:rPr lang="en" sz="1000">
                          <a:latin typeface="Calibri"/>
                          <a:ea typeface="Calibri"/>
                          <a:cs typeface="Calibri"/>
                          <a:sym typeface="Calibri"/>
                        </a:rPr>
                        <a:t>.984</a:t>
                      </a:r>
                      <a:endParaRPr sz="1000">
                        <a:latin typeface="Calibri"/>
                        <a:ea typeface="Calibri"/>
                        <a:cs typeface="Calibri"/>
                        <a:sym typeface="Calibri"/>
                      </a:endParaRPr>
                    </a:p>
                  </a:txBody>
                  <a:tcPr marL="68575" marR="68575" marT="0" marB="0"/>
                </a:tc>
                <a:tc>
                  <a:txBody>
                    <a:bodyPr/>
                    <a:lstStyle/>
                    <a:p>
                      <a:pPr marL="0" lvl="0" indent="0" algn="ctr" rtl="0">
                        <a:spcBef>
                          <a:spcPts val="0"/>
                        </a:spcBef>
                        <a:spcAft>
                          <a:spcPts val="0"/>
                        </a:spcAft>
                        <a:buNone/>
                      </a:pPr>
                      <a:r>
                        <a:rPr lang="en" sz="1000">
                          <a:latin typeface="Calibri"/>
                          <a:ea typeface="Calibri"/>
                          <a:cs typeface="Calibri"/>
                          <a:sym typeface="Calibri"/>
                        </a:rPr>
                        <a:t>.684</a:t>
                      </a:r>
                      <a:endParaRPr sz="1000">
                        <a:latin typeface="Calibri"/>
                        <a:ea typeface="Calibri"/>
                        <a:cs typeface="Calibri"/>
                        <a:sym typeface="Calibri"/>
                      </a:endParaRPr>
                    </a:p>
                  </a:txBody>
                  <a:tcPr marL="68575" marR="68575" marT="0" marB="0"/>
                </a:tc>
                <a:tc>
                  <a:txBody>
                    <a:bodyPr/>
                    <a:lstStyle/>
                    <a:p>
                      <a:pPr marL="0" lvl="0" indent="0" algn="ctr" rtl="0">
                        <a:spcBef>
                          <a:spcPts val="0"/>
                        </a:spcBef>
                        <a:spcAft>
                          <a:spcPts val="0"/>
                        </a:spcAft>
                        <a:buNone/>
                      </a:pPr>
                      <a:r>
                        <a:rPr lang="en" sz="1000">
                          <a:latin typeface="Calibri"/>
                          <a:ea typeface="Calibri"/>
                          <a:cs typeface="Calibri"/>
                          <a:sym typeface="Calibri"/>
                        </a:rPr>
                        <a:t>.542</a:t>
                      </a:r>
                      <a:endParaRPr sz="1000">
                        <a:latin typeface="Calibri"/>
                        <a:ea typeface="Calibri"/>
                        <a:cs typeface="Calibri"/>
                        <a:sym typeface="Calibri"/>
                      </a:endParaRPr>
                    </a:p>
                  </a:txBody>
                  <a:tcPr marL="68575" marR="68575" marT="0" marB="0"/>
                </a:tc>
                <a:extLst>
                  <a:ext uri="{0D108BD9-81ED-4DB2-BD59-A6C34878D82A}">
                    <a16:rowId xmlns:a16="http://schemas.microsoft.com/office/drawing/2014/main" val="10009"/>
                  </a:ext>
                </a:extLst>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Introduction</a:t>
            </a:r>
            <a:endParaRPr/>
          </a:p>
        </p:txBody>
      </p:sp>
      <p:sp>
        <p:nvSpPr>
          <p:cNvPr id="61" name="Google Shape;61;p1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Electronic health records, such as those from the Medical Information Mart for Intensive Care (MIMIC) III database, employ the International Classification of Diseases (ICD) codes to dictate diagnoses and procedures during patient encounters.</a:t>
            </a:r>
            <a:endParaRPr/>
          </a:p>
          <a:p>
            <a:pPr marL="0" lvl="0" indent="0" algn="l" rtl="0">
              <a:spcBef>
                <a:spcPts val="1600"/>
              </a:spcBef>
              <a:spcAft>
                <a:spcPts val="0"/>
              </a:spcAft>
              <a:buNone/>
            </a:pPr>
            <a:r>
              <a:rPr lang="en"/>
              <a:t>The MIMIC III database contains hospital notes on about 40,000 de-identified patients. To annotate all notes would be very time-consuming</a:t>
            </a:r>
            <a:endParaRPr/>
          </a:p>
          <a:p>
            <a:pPr marL="0" lvl="0" indent="0" algn="l" rtl="0">
              <a:spcBef>
                <a:spcPts val="1600"/>
              </a:spcBef>
              <a:spcAft>
                <a:spcPts val="0"/>
              </a:spcAft>
              <a:buNone/>
            </a:pPr>
            <a:r>
              <a:rPr lang="en" b="1"/>
              <a:t>Solution:</a:t>
            </a:r>
            <a:endParaRPr b="1"/>
          </a:p>
          <a:p>
            <a:pPr marL="0" lvl="0" indent="0" algn="l" rtl="0">
              <a:spcBef>
                <a:spcPts val="1600"/>
              </a:spcBef>
              <a:spcAft>
                <a:spcPts val="0"/>
              </a:spcAft>
              <a:buNone/>
            </a:pPr>
            <a:r>
              <a:rPr lang="en"/>
              <a:t>A machine learning model that can classify phrases as ICD codes automatically</a:t>
            </a:r>
            <a:endParaRPr/>
          </a:p>
          <a:p>
            <a:pPr marL="0" lvl="0" indent="0" algn="l" rtl="0">
              <a:spcBef>
                <a:spcPts val="1600"/>
              </a:spcBef>
              <a:spcAft>
                <a:spcPts val="0"/>
              </a:spcAft>
              <a:buNone/>
            </a:pPr>
            <a:endParaRPr/>
          </a:p>
          <a:p>
            <a:pPr marL="0" lvl="0" indent="0" algn="l" rtl="0">
              <a:spcBef>
                <a:spcPts val="1600"/>
              </a:spcBef>
              <a:spcAft>
                <a:spcPts val="1600"/>
              </a:spcAft>
              <a:buNone/>
            </a:pPr>
            <a:endParaRPr/>
          </a:p>
        </p:txBody>
      </p:sp>
      <p:pic>
        <p:nvPicPr>
          <p:cNvPr id="2" name="Audio 1">
            <a:hlinkClick r:id="" action="ppaction://media"/>
            <a:extLst>
              <a:ext uri="{FF2B5EF4-FFF2-40B4-BE49-F238E27FC236}">
                <a16:creationId xmlns:a16="http://schemas.microsoft.com/office/drawing/2014/main" id="{68502DE4-A098-4E81-A64C-ED990BE5AB9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45037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56231"/>
    </mc:Choice>
    <mc:Fallback>
      <p:transition spd="slow" advTm="5623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Preprocessing</a:t>
            </a:r>
            <a:endParaRPr/>
          </a:p>
        </p:txBody>
      </p:sp>
      <p:sp>
        <p:nvSpPr>
          <p:cNvPr id="67" name="Google Shape;67;p1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Processed MIMIC III notes using ICD-9 codes similar to how was done in “ Explainable Prediction of Medical Codes from Clinical text” (1) </a:t>
            </a:r>
            <a:endParaRPr/>
          </a:p>
          <a:p>
            <a:pPr marL="457200" lvl="0" indent="-342900" algn="l" rtl="0">
              <a:spcBef>
                <a:spcPts val="1600"/>
              </a:spcBef>
              <a:spcAft>
                <a:spcPts val="0"/>
              </a:spcAft>
              <a:buSzPts val="1800"/>
              <a:buChar char="●"/>
            </a:pPr>
            <a:r>
              <a:rPr lang="en"/>
              <a:t>Removed tokens with no alphabetic characters, lowercasing tokens, replacing tokens with ‘UNK’</a:t>
            </a:r>
            <a:endParaRPr/>
          </a:p>
          <a:p>
            <a:pPr marL="457200" lvl="0" indent="-342900" algn="l" rtl="0">
              <a:spcBef>
                <a:spcPts val="0"/>
              </a:spcBef>
              <a:spcAft>
                <a:spcPts val="0"/>
              </a:spcAft>
              <a:buSzPts val="1800"/>
              <a:buChar char="●"/>
            </a:pPr>
            <a:r>
              <a:rPr lang="en"/>
              <a:t>Major difference is in the usage of pyspark</a:t>
            </a:r>
            <a:endParaRPr/>
          </a:p>
          <a:p>
            <a:pPr marL="914400" lvl="1" indent="-317500" algn="l" rtl="0">
              <a:spcBef>
                <a:spcPts val="0"/>
              </a:spcBef>
              <a:spcAft>
                <a:spcPts val="0"/>
              </a:spcAft>
              <a:buSzPts val="1400"/>
              <a:buChar char="○"/>
            </a:pPr>
            <a:r>
              <a:rPr lang="en"/>
              <a:t>Noticeable processing speedup</a:t>
            </a:r>
            <a:endParaRPr/>
          </a:p>
        </p:txBody>
      </p:sp>
      <p:pic>
        <p:nvPicPr>
          <p:cNvPr id="68" name="Google Shape;68;p15"/>
          <p:cNvPicPr preferRelativeResize="0"/>
          <p:nvPr/>
        </p:nvPicPr>
        <p:blipFill>
          <a:blip r:embed="rId5">
            <a:alphaModFix/>
          </a:blip>
          <a:stretch>
            <a:fillRect/>
          </a:stretch>
        </p:blipFill>
        <p:spPr>
          <a:xfrm>
            <a:off x="0" y="3377029"/>
            <a:ext cx="9143999" cy="958892"/>
          </a:xfrm>
          <a:prstGeom prst="rect">
            <a:avLst/>
          </a:prstGeom>
          <a:noFill/>
          <a:ln>
            <a:noFill/>
          </a:ln>
        </p:spPr>
      </p:pic>
      <p:sp>
        <p:nvSpPr>
          <p:cNvPr id="69" name="Google Shape;69;p15"/>
          <p:cNvSpPr txBox="1"/>
          <p:nvPr/>
        </p:nvSpPr>
        <p:spPr>
          <a:xfrm>
            <a:off x="181400" y="4583800"/>
            <a:ext cx="8241900" cy="322200"/>
          </a:xfrm>
          <a:prstGeom prst="rect">
            <a:avLst/>
          </a:prstGeom>
          <a:noFill/>
          <a:ln>
            <a:noFill/>
          </a:ln>
        </p:spPr>
        <p:txBody>
          <a:bodyPr spcFirstLastPara="1" wrap="square" lIns="91425" tIns="91425" rIns="91425" bIns="91425" anchor="t" anchorCtr="0">
            <a:noAutofit/>
          </a:bodyPr>
          <a:lstStyle/>
          <a:p>
            <a:pPr marL="457200" lvl="0" indent="-298450" algn="l" rtl="0">
              <a:spcBef>
                <a:spcPts val="0"/>
              </a:spcBef>
              <a:spcAft>
                <a:spcPts val="0"/>
              </a:spcAft>
              <a:buSzPts val="1100"/>
              <a:buAutoNum type="arabicParenBoth"/>
            </a:pPr>
            <a:r>
              <a:rPr lang="en" sz="1100" u="sng">
                <a:solidFill>
                  <a:schemeClr val="hlink"/>
                </a:solidFill>
                <a:hlinkClick r:id="rId6"/>
              </a:rPr>
              <a:t>https://arxiv.org/pdf/1802.05695.pdf</a:t>
            </a:r>
            <a:endParaRPr/>
          </a:p>
        </p:txBody>
      </p:sp>
      <p:pic>
        <p:nvPicPr>
          <p:cNvPr id="2" name="Audio 1">
            <a:hlinkClick r:id="" action="ppaction://media"/>
            <a:extLst>
              <a:ext uri="{FF2B5EF4-FFF2-40B4-BE49-F238E27FC236}">
                <a16:creationId xmlns:a16="http://schemas.microsoft.com/office/drawing/2014/main" id="{9C9BE3C2-B1D0-4C98-BD2F-BAD34612DBC9}"/>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504238" y="45037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3834"/>
    </mc:Choice>
    <mc:Fallback>
      <p:transition spd="slow" advTm="3383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Google Shape;74;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Preprocessing - Data</a:t>
            </a:r>
            <a:endParaRPr/>
          </a:p>
        </p:txBody>
      </p:sp>
      <p:sp>
        <p:nvSpPr>
          <p:cNvPr id="75" name="Google Shape;75;p1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Datasets included 8,921 unique ICD-9 codes of which 6,918 are diagnoses codes and 2,003 are procedure codes</a:t>
            </a:r>
            <a:endParaRPr/>
          </a:p>
          <a:p>
            <a:pPr marL="0" lvl="0" indent="0" algn="l" rtl="0">
              <a:spcBef>
                <a:spcPts val="1600"/>
              </a:spcBef>
              <a:spcAft>
                <a:spcPts val="0"/>
              </a:spcAft>
              <a:buNone/>
            </a:pPr>
            <a:r>
              <a:rPr lang="en"/>
              <a:t>When training to account for all codes, we used about 47000, 1600, and about 3000 discharge summaries (notes) for training, validation, and testing respectively.</a:t>
            </a:r>
            <a:endParaRPr/>
          </a:p>
          <a:p>
            <a:pPr marL="0" lvl="0" indent="0" algn="l" rtl="0">
              <a:spcBef>
                <a:spcPts val="1600"/>
              </a:spcBef>
              <a:spcAft>
                <a:spcPts val="0"/>
              </a:spcAft>
              <a:buNone/>
            </a:pPr>
            <a:r>
              <a:rPr lang="en"/>
              <a:t>Training Notes have about:</a:t>
            </a:r>
            <a:endParaRPr/>
          </a:p>
          <a:p>
            <a:pPr marL="457200" lvl="0" indent="-342900" algn="l" rtl="0">
              <a:spcBef>
                <a:spcPts val="1600"/>
              </a:spcBef>
              <a:spcAft>
                <a:spcPts val="0"/>
              </a:spcAft>
              <a:buSzPts val="1800"/>
              <a:buChar char="●"/>
            </a:pPr>
            <a:r>
              <a:rPr lang="en"/>
              <a:t>Average sequence length of 1484</a:t>
            </a:r>
            <a:endParaRPr/>
          </a:p>
          <a:p>
            <a:pPr marL="457200" lvl="0" indent="-342900" algn="l" rtl="0">
              <a:spcBef>
                <a:spcPts val="0"/>
              </a:spcBef>
              <a:spcAft>
                <a:spcPts val="0"/>
              </a:spcAft>
              <a:buSzPts val="1800"/>
              <a:buChar char="●"/>
            </a:pPr>
            <a:r>
              <a:rPr lang="en"/>
              <a:t>Max sequence length of 10500</a:t>
            </a:r>
            <a:endParaRPr/>
          </a:p>
          <a:p>
            <a:pPr marL="457200" lvl="0" indent="-342900" algn="l" rtl="0">
              <a:spcBef>
                <a:spcPts val="0"/>
              </a:spcBef>
              <a:spcAft>
                <a:spcPts val="0"/>
              </a:spcAft>
              <a:buSzPts val="1800"/>
              <a:buChar char="●"/>
            </a:pPr>
            <a:r>
              <a:rPr lang="en"/>
              <a:t>Median sequence length of 1341</a:t>
            </a:r>
            <a:endParaRPr/>
          </a:p>
          <a:p>
            <a:pPr marL="0" lvl="0" indent="0" algn="l" rtl="0">
              <a:spcBef>
                <a:spcPts val="1600"/>
              </a:spcBef>
              <a:spcAft>
                <a:spcPts val="0"/>
              </a:spcAft>
              <a:buNone/>
            </a:pPr>
            <a:r>
              <a:rPr lang="en"/>
              <a:t>, where sequence length represents tokens differentiated by strictly white spaces</a:t>
            </a:r>
            <a:endParaRPr/>
          </a:p>
          <a:p>
            <a:pPr marL="0" lvl="0" indent="0" algn="l" rtl="0">
              <a:spcBef>
                <a:spcPts val="1600"/>
              </a:spcBef>
              <a:spcAft>
                <a:spcPts val="1600"/>
              </a:spcAft>
              <a:buNone/>
            </a:pPr>
            <a:endParaRPr/>
          </a:p>
        </p:txBody>
      </p:sp>
      <p:pic>
        <p:nvPicPr>
          <p:cNvPr id="2" name="Audio 1">
            <a:hlinkClick r:id="" action="ppaction://media"/>
            <a:extLst>
              <a:ext uri="{FF2B5EF4-FFF2-40B4-BE49-F238E27FC236}">
                <a16:creationId xmlns:a16="http://schemas.microsoft.com/office/drawing/2014/main" id="{62349C35-51DF-46B4-9BC1-338A5FBFE1B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45037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7081"/>
    </mc:Choice>
    <mc:Fallback>
      <p:transition spd="slow" advTm="3708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Google Shape;80;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Tools Used</a:t>
            </a:r>
            <a:endParaRPr/>
          </a:p>
        </p:txBody>
      </p:sp>
      <p:sp>
        <p:nvSpPr>
          <p:cNvPr id="81" name="Google Shape;81;p1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Pyspark for data processing</a:t>
            </a:r>
            <a:endParaRPr/>
          </a:p>
          <a:p>
            <a:pPr marL="457200" lvl="0" indent="-342900" algn="l" rtl="0">
              <a:spcBef>
                <a:spcPts val="0"/>
              </a:spcBef>
              <a:spcAft>
                <a:spcPts val="0"/>
              </a:spcAft>
              <a:buSzPts val="1800"/>
              <a:buChar char="●"/>
            </a:pPr>
            <a:r>
              <a:rPr lang="en"/>
              <a:t>Pytorch for model training/tuning</a:t>
            </a:r>
            <a:endParaRPr/>
          </a:p>
          <a:p>
            <a:pPr marL="457200" lvl="0" indent="-342900" algn="l" rtl="0">
              <a:spcBef>
                <a:spcPts val="0"/>
              </a:spcBef>
              <a:spcAft>
                <a:spcPts val="0"/>
              </a:spcAft>
              <a:buSzPts val="1800"/>
              <a:buChar char="●"/>
            </a:pPr>
            <a:r>
              <a:rPr lang="en"/>
              <a:t>Google Cloud for computational resources</a:t>
            </a:r>
            <a:endParaRPr/>
          </a:p>
        </p:txBody>
      </p:sp>
      <p:pic>
        <p:nvPicPr>
          <p:cNvPr id="82" name="Google Shape;82;p17"/>
          <p:cNvPicPr preferRelativeResize="0"/>
          <p:nvPr/>
        </p:nvPicPr>
        <p:blipFill>
          <a:blip r:embed="rId5">
            <a:alphaModFix/>
          </a:blip>
          <a:stretch>
            <a:fillRect/>
          </a:stretch>
        </p:blipFill>
        <p:spPr>
          <a:xfrm>
            <a:off x="633150" y="2134375"/>
            <a:ext cx="2924425" cy="2924425"/>
          </a:xfrm>
          <a:prstGeom prst="rect">
            <a:avLst/>
          </a:prstGeom>
          <a:noFill/>
          <a:ln>
            <a:noFill/>
          </a:ln>
        </p:spPr>
      </p:pic>
      <p:pic>
        <p:nvPicPr>
          <p:cNvPr id="83" name="Google Shape;83;p17"/>
          <p:cNvPicPr preferRelativeResize="0"/>
          <p:nvPr/>
        </p:nvPicPr>
        <p:blipFill>
          <a:blip r:embed="rId6">
            <a:alphaModFix/>
          </a:blip>
          <a:stretch>
            <a:fillRect/>
          </a:stretch>
        </p:blipFill>
        <p:spPr>
          <a:xfrm>
            <a:off x="3659276" y="3183320"/>
            <a:ext cx="4456151" cy="1556725"/>
          </a:xfrm>
          <a:prstGeom prst="rect">
            <a:avLst/>
          </a:prstGeom>
          <a:noFill/>
          <a:ln>
            <a:noFill/>
          </a:ln>
        </p:spPr>
      </p:pic>
      <p:pic>
        <p:nvPicPr>
          <p:cNvPr id="84" name="Google Shape;84;p17"/>
          <p:cNvPicPr preferRelativeResize="0"/>
          <p:nvPr/>
        </p:nvPicPr>
        <p:blipFill>
          <a:blip r:embed="rId7">
            <a:alphaModFix/>
          </a:blip>
          <a:stretch>
            <a:fillRect/>
          </a:stretch>
        </p:blipFill>
        <p:spPr>
          <a:xfrm>
            <a:off x="6896425" y="2911250"/>
            <a:ext cx="1828800" cy="1828800"/>
          </a:xfrm>
          <a:prstGeom prst="rect">
            <a:avLst/>
          </a:prstGeom>
          <a:noFill/>
          <a:ln>
            <a:noFill/>
          </a:ln>
        </p:spPr>
      </p:pic>
      <p:pic>
        <p:nvPicPr>
          <p:cNvPr id="2" name="Audio 1">
            <a:hlinkClick r:id="" action="ppaction://media"/>
            <a:extLst>
              <a:ext uri="{FF2B5EF4-FFF2-40B4-BE49-F238E27FC236}">
                <a16:creationId xmlns:a16="http://schemas.microsoft.com/office/drawing/2014/main" id="{E5DEB8FD-405B-4D3B-8E7A-6B179755FD88}"/>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8504238" y="45037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9502"/>
    </mc:Choice>
    <mc:Fallback>
      <p:transition spd="slow" advTm="950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Solution - BERT model</a:t>
            </a:r>
            <a:endParaRPr/>
          </a:p>
        </p:txBody>
      </p:sp>
      <p:sp>
        <p:nvSpPr>
          <p:cNvPr id="90" name="Google Shape;90;p18"/>
          <p:cNvSpPr txBox="1">
            <a:spLocks noGrp="1"/>
          </p:cNvSpPr>
          <p:nvPr>
            <p:ph type="body" idx="1"/>
          </p:nvPr>
        </p:nvSpPr>
        <p:spPr>
          <a:xfrm>
            <a:off x="311700" y="101772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 Bidirectional Encoder Representations from Transformers (BERT) model trained on MIMIC III notes(Medical Information Mart for Intensive Care III)</a:t>
            </a:r>
            <a:endParaRPr/>
          </a:p>
          <a:p>
            <a:pPr marL="0" lvl="0" indent="0" algn="l" rtl="0">
              <a:spcBef>
                <a:spcPts val="1600"/>
              </a:spcBef>
              <a:spcAft>
                <a:spcPts val="0"/>
              </a:spcAft>
              <a:buNone/>
            </a:pPr>
            <a:r>
              <a:rPr lang="en"/>
              <a:t>“BERT is the first deeply bidirectional, unsupervised language representation, pre-trained using only a plain text corpus”(1)</a:t>
            </a:r>
            <a:endParaRPr/>
          </a:p>
          <a:p>
            <a:pPr marL="0" lvl="0" indent="0" algn="l" rtl="0">
              <a:spcBef>
                <a:spcPts val="1600"/>
              </a:spcBef>
              <a:spcAft>
                <a:spcPts val="0"/>
              </a:spcAft>
              <a:buNone/>
            </a:pPr>
            <a:endParaRPr/>
          </a:p>
          <a:p>
            <a:pPr marL="0" lvl="0" indent="0" algn="l" rtl="0">
              <a:spcBef>
                <a:spcPts val="1600"/>
              </a:spcBef>
              <a:spcAft>
                <a:spcPts val="1600"/>
              </a:spcAft>
              <a:buNone/>
            </a:pPr>
            <a:endParaRPr/>
          </a:p>
        </p:txBody>
      </p:sp>
      <p:pic>
        <p:nvPicPr>
          <p:cNvPr id="91" name="Google Shape;91;p18"/>
          <p:cNvPicPr preferRelativeResize="0"/>
          <p:nvPr/>
        </p:nvPicPr>
        <p:blipFill>
          <a:blip r:embed="rId5">
            <a:alphaModFix/>
          </a:blip>
          <a:stretch>
            <a:fillRect/>
          </a:stretch>
        </p:blipFill>
        <p:spPr>
          <a:xfrm>
            <a:off x="5065575" y="2378000"/>
            <a:ext cx="4078426" cy="2765501"/>
          </a:xfrm>
          <a:prstGeom prst="rect">
            <a:avLst/>
          </a:prstGeom>
          <a:noFill/>
          <a:ln>
            <a:noFill/>
          </a:ln>
        </p:spPr>
      </p:pic>
      <p:sp>
        <p:nvSpPr>
          <p:cNvPr id="92" name="Google Shape;92;p18"/>
          <p:cNvSpPr txBox="1"/>
          <p:nvPr/>
        </p:nvSpPr>
        <p:spPr>
          <a:xfrm>
            <a:off x="404500" y="4583800"/>
            <a:ext cx="4511400" cy="347100"/>
          </a:xfrm>
          <a:prstGeom prst="rect">
            <a:avLst/>
          </a:prstGeom>
          <a:noFill/>
          <a:ln>
            <a:noFill/>
          </a:ln>
        </p:spPr>
        <p:txBody>
          <a:bodyPr spcFirstLastPara="1" wrap="square" lIns="91425" tIns="91425" rIns="91425" bIns="91425" anchor="t" anchorCtr="0">
            <a:noAutofit/>
          </a:bodyPr>
          <a:lstStyle/>
          <a:p>
            <a:pPr marL="457200" lvl="0" indent="-298450" algn="l" rtl="0">
              <a:spcBef>
                <a:spcPts val="0"/>
              </a:spcBef>
              <a:spcAft>
                <a:spcPts val="0"/>
              </a:spcAft>
              <a:buSzPts val="1100"/>
              <a:buAutoNum type="arabicParenBoth"/>
            </a:pPr>
            <a:r>
              <a:rPr lang="en" sz="1100" u="sng">
                <a:solidFill>
                  <a:schemeClr val="hlink"/>
                </a:solidFill>
                <a:hlinkClick r:id="rId6"/>
              </a:rPr>
              <a:t>https://en.wikipedia.org/wiki/BERT_(language_model)</a:t>
            </a:r>
            <a:endParaRPr/>
          </a:p>
        </p:txBody>
      </p:sp>
      <p:pic>
        <p:nvPicPr>
          <p:cNvPr id="2" name="Audio 1">
            <a:hlinkClick r:id="" action="ppaction://media"/>
            <a:extLst>
              <a:ext uri="{FF2B5EF4-FFF2-40B4-BE49-F238E27FC236}">
                <a16:creationId xmlns:a16="http://schemas.microsoft.com/office/drawing/2014/main" id="{284C5FCE-90D0-4AF6-B627-BEDE0B322AD5}"/>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504238" y="45037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3993"/>
    </mc:Choice>
    <mc:Fallback>
      <p:transition spd="slow" advTm="3399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Solution - ClinicalBert for ICD Code Assignment</a:t>
            </a:r>
            <a:endParaRPr/>
          </a:p>
        </p:txBody>
      </p:sp>
      <p:sp>
        <p:nvSpPr>
          <p:cNvPr id="98" name="Google Shape;98;p19"/>
          <p:cNvSpPr txBox="1">
            <a:spLocks noGrp="1"/>
          </p:cNvSpPr>
          <p:nvPr>
            <p:ph type="body" idx="1"/>
          </p:nvPr>
        </p:nvSpPr>
        <p:spPr>
          <a:xfrm>
            <a:off x="311700" y="1152475"/>
            <a:ext cx="35172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repurposed the pytorch pre-trained model from  “Publicly Available Clinical BERT Embeddings” (1) and fine-tuned it to assign ICD codes automatically. </a:t>
            </a:r>
            <a:endParaRPr/>
          </a:p>
          <a:p>
            <a:pPr marL="0" lvl="0" indent="0" algn="l" rtl="0">
              <a:spcBef>
                <a:spcPts val="1600"/>
              </a:spcBef>
              <a:spcAft>
                <a:spcPts val="1600"/>
              </a:spcAft>
              <a:buNone/>
            </a:pPr>
            <a:r>
              <a:rPr lang="en"/>
              <a:t>Pre-training was done similarly to classical BERT model via Masked Language Modeling and Next Sentence Prediction.</a:t>
            </a:r>
            <a:endParaRPr/>
          </a:p>
        </p:txBody>
      </p:sp>
      <p:pic>
        <p:nvPicPr>
          <p:cNvPr id="99" name="Google Shape;99;p19"/>
          <p:cNvPicPr preferRelativeResize="0"/>
          <p:nvPr/>
        </p:nvPicPr>
        <p:blipFill>
          <a:blip r:embed="rId5">
            <a:alphaModFix/>
          </a:blip>
          <a:stretch>
            <a:fillRect/>
          </a:stretch>
        </p:blipFill>
        <p:spPr>
          <a:xfrm>
            <a:off x="4243838" y="1259622"/>
            <a:ext cx="4663675" cy="2624250"/>
          </a:xfrm>
          <a:prstGeom prst="rect">
            <a:avLst/>
          </a:prstGeom>
          <a:noFill/>
          <a:ln>
            <a:noFill/>
          </a:ln>
        </p:spPr>
      </p:pic>
      <p:sp>
        <p:nvSpPr>
          <p:cNvPr id="100" name="Google Shape;100;p19"/>
          <p:cNvSpPr txBox="1"/>
          <p:nvPr/>
        </p:nvSpPr>
        <p:spPr>
          <a:xfrm>
            <a:off x="445275" y="4622875"/>
            <a:ext cx="7640100" cy="5727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Clr>
                <a:schemeClr val="dk2"/>
              </a:buClr>
              <a:buSzPts val="1800"/>
              <a:buAutoNum type="arabicParenBoth"/>
            </a:pPr>
            <a:r>
              <a:rPr lang="en" sz="1100" u="sng">
                <a:solidFill>
                  <a:schemeClr val="accent5"/>
                </a:solidFill>
                <a:hlinkClick r:id="rId6"/>
              </a:rPr>
              <a:t>https://www.aclweb.org/anthology/W19-1909.pdf</a:t>
            </a:r>
            <a:r>
              <a:rPr lang="en" sz="1800">
                <a:solidFill>
                  <a:schemeClr val="dk2"/>
                </a:solidFill>
              </a:rPr>
              <a:t> &amp; </a:t>
            </a:r>
            <a:r>
              <a:rPr lang="en" sz="1100" u="sng">
                <a:solidFill>
                  <a:schemeClr val="accent5"/>
                </a:solidFill>
                <a:hlinkClick r:id="rId7"/>
              </a:rPr>
              <a:t>https://github.com/EmilyAlsentzer/clinicalBERT</a:t>
            </a:r>
            <a:endParaRPr sz="1800">
              <a:solidFill>
                <a:schemeClr val="dk2"/>
              </a:solidFill>
            </a:endParaRPr>
          </a:p>
          <a:p>
            <a:pPr marL="0" lvl="0" indent="0" algn="l" rtl="0">
              <a:spcBef>
                <a:spcPts val="1600"/>
              </a:spcBef>
              <a:spcAft>
                <a:spcPts val="0"/>
              </a:spcAft>
              <a:buNone/>
            </a:pPr>
            <a:endParaRPr/>
          </a:p>
        </p:txBody>
      </p:sp>
      <p:pic>
        <p:nvPicPr>
          <p:cNvPr id="2" name="Audio 1">
            <a:hlinkClick r:id="" action="ppaction://media"/>
            <a:extLst>
              <a:ext uri="{FF2B5EF4-FFF2-40B4-BE49-F238E27FC236}">
                <a16:creationId xmlns:a16="http://schemas.microsoft.com/office/drawing/2014/main" id="{BB5F9B6C-7F83-4FBC-BB48-EC0503256AFD}"/>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8504238" y="45037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47373"/>
    </mc:Choice>
    <mc:Fallback>
      <p:transition spd="slow" advTm="4737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Model Comparisons</a:t>
            </a:r>
            <a:endParaRPr/>
          </a:p>
        </p:txBody>
      </p:sp>
      <p:sp>
        <p:nvSpPr>
          <p:cNvPr id="106" name="Google Shape;106;p2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ran our BERT model and compare results with similar models analyzed in the paper “Explainable Prediction of Medical Codes from Clinical Text” (1):</a:t>
            </a:r>
            <a:endParaRPr/>
          </a:p>
          <a:p>
            <a:pPr marL="457200" lvl="0" indent="-342900" algn="l" rtl="0">
              <a:spcBef>
                <a:spcPts val="1600"/>
              </a:spcBef>
              <a:spcAft>
                <a:spcPts val="0"/>
              </a:spcAft>
              <a:buSzPts val="1800"/>
              <a:buChar char="●"/>
            </a:pPr>
            <a:r>
              <a:rPr lang="en"/>
              <a:t>Single-layer one-dimensional convolutional neural network</a:t>
            </a:r>
            <a:endParaRPr/>
          </a:p>
          <a:p>
            <a:pPr marL="457200" lvl="0" indent="-342900" algn="l" rtl="0">
              <a:spcBef>
                <a:spcPts val="0"/>
              </a:spcBef>
              <a:spcAft>
                <a:spcPts val="0"/>
              </a:spcAft>
              <a:buSzPts val="1800"/>
              <a:buChar char="●"/>
            </a:pPr>
            <a:r>
              <a:rPr lang="en"/>
              <a:t>Bidirectional gated recurrent unit (Bi-GRU)</a:t>
            </a:r>
            <a:endParaRPr/>
          </a:p>
          <a:p>
            <a:pPr marL="457200" lvl="0" indent="-342900" algn="l" rtl="0">
              <a:spcBef>
                <a:spcPts val="0"/>
              </a:spcBef>
              <a:spcAft>
                <a:spcPts val="0"/>
              </a:spcAft>
              <a:buSzPts val="1800"/>
              <a:buChar char="●"/>
            </a:pPr>
            <a:r>
              <a:rPr lang="en"/>
              <a:t>Convolutional Attention for Multi-Label Classification(CAML)</a:t>
            </a:r>
            <a:endParaRPr/>
          </a:p>
          <a:p>
            <a:pPr marL="457200" lvl="0" indent="-342900" algn="l" rtl="0">
              <a:spcBef>
                <a:spcPts val="0"/>
              </a:spcBef>
              <a:spcAft>
                <a:spcPts val="0"/>
              </a:spcAft>
              <a:buSzPts val="1800"/>
              <a:buChar char="●"/>
            </a:pPr>
            <a:r>
              <a:rPr lang="en"/>
              <a:t>Description-Regularized CAML (DR-CAML)</a:t>
            </a:r>
            <a:endParaRPr/>
          </a:p>
        </p:txBody>
      </p:sp>
      <p:sp>
        <p:nvSpPr>
          <p:cNvPr id="107" name="Google Shape;107;p20"/>
          <p:cNvSpPr txBox="1"/>
          <p:nvPr/>
        </p:nvSpPr>
        <p:spPr>
          <a:xfrm>
            <a:off x="436575" y="3986100"/>
            <a:ext cx="7062300" cy="11574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Clr>
                <a:schemeClr val="dk2"/>
              </a:buClr>
              <a:buSzPts val="1800"/>
              <a:buAutoNum type="arabicParenBoth"/>
            </a:pPr>
            <a:r>
              <a:rPr lang="en" sz="1100" u="sng">
                <a:solidFill>
                  <a:schemeClr val="hlink"/>
                </a:solidFill>
                <a:hlinkClick r:id="rId5"/>
              </a:rPr>
              <a:t>https://arxiv.org/pdf/1802.05695.pdf</a:t>
            </a:r>
            <a:r>
              <a:rPr lang="en"/>
              <a:t> </a:t>
            </a:r>
            <a:endParaRPr/>
          </a:p>
        </p:txBody>
      </p:sp>
      <p:pic>
        <p:nvPicPr>
          <p:cNvPr id="2" name="Audio 1">
            <a:hlinkClick r:id="" action="ppaction://media"/>
            <a:extLst>
              <a:ext uri="{FF2B5EF4-FFF2-40B4-BE49-F238E27FC236}">
                <a16:creationId xmlns:a16="http://schemas.microsoft.com/office/drawing/2014/main" id="{9353F445-B280-490B-9554-7DCF70401FA2}"/>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04238" y="45037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1560"/>
    </mc:Choice>
    <mc:Fallback>
      <p:transition spd="slow" advTm="315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Results</a:t>
            </a:r>
            <a:endParaRPr/>
          </a:p>
        </p:txBody>
      </p:sp>
      <p:sp>
        <p:nvSpPr>
          <p:cNvPr id="113" name="Google Shape;113;p21"/>
          <p:cNvSpPr txBox="1">
            <a:spLocks noGrp="1"/>
          </p:cNvSpPr>
          <p:nvPr>
            <p:ph type="body" idx="1"/>
          </p:nvPr>
        </p:nvSpPr>
        <p:spPr>
          <a:xfrm>
            <a:off x="761925" y="3594625"/>
            <a:ext cx="8265000" cy="16422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Clinical BERT performs on-par with other models for micro AUC, and worse for macro AUC. </a:t>
            </a:r>
            <a:endParaRPr/>
          </a:p>
          <a:p>
            <a:pPr marL="457200" lvl="0" indent="-342900" algn="l" rtl="0">
              <a:spcBef>
                <a:spcPts val="0"/>
              </a:spcBef>
              <a:spcAft>
                <a:spcPts val="0"/>
              </a:spcAft>
              <a:buSzPts val="1800"/>
              <a:buChar char="●"/>
            </a:pPr>
            <a:r>
              <a:rPr lang="en"/>
              <a:t>However, macro is not typically used in multi-label classification. Macro highlights performance on rarer codes more so than micro.</a:t>
            </a:r>
            <a:endParaRPr/>
          </a:p>
        </p:txBody>
      </p:sp>
      <p:pic>
        <p:nvPicPr>
          <p:cNvPr id="114" name="Google Shape;114;p21"/>
          <p:cNvPicPr preferRelativeResize="0"/>
          <p:nvPr/>
        </p:nvPicPr>
        <p:blipFill>
          <a:blip r:embed="rId5">
            <a:alphaModFix/>
          </a:blip>
          <a:stretch>
            <a:fillRect/>
          </a:stretch>
        </p:blipFill>
        <p:spPr>
          <a:xfrm>
            <a:off x="2234675" y="835225"/>
            <a:ext cx="4004000" cy="2669325"/>
          </a:xfrm>
          <a:prstGeom prst="rect">
            <a:avLst/>
          </a:prstGeom>
          <a:noFill/>
          <a:ln>
            <a:noFill/>
          </a:ln>
        </p:spPr>
      </p:pic>
      <p:pic>
        <p:nvPicPr>
          <p:cNvPr id="2" name="Audio 1">
            <a:hlinkClick r:id="" action="ppaction://media"/>
            <a:extLst>
              <a:ext uri="{FF2B5EF4-FFF2-40B4-BE49-F238E27FC236}">
                <a16:creationId xmlns:a16="http://schemas.microsoft.com/office/drawing/2014/main" id="{DCF625BC-DC25-4BED-B014-04F27BC924D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04238" y="45037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57218"/>
    </mc:Choice>
    <mc:Fallback>
      <p:transition spd="slow" advTm="5721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30</TotalTime>
  <Words>1352</Words>
  <Application>Microsoft Office PowerPoint</Application>
  <PresentationFormat>On-screen Show (16:9)</PresentationFormat>
  <Paragraphs>455</Paragraphs>
  <Slides>15</Slides>
  <Notes>15</Notes>
  <HiddenSlides>3</HiddenSlides>
  <MMClips>12</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15</vt:i4>
      </vt:variant>
    </vt:vector>
  </HeadingPairs>
  <TitlesOfParts>
    <vt:vector size="18" baseType="lpstr">
      <vt:lpstr>Arial</vt:lpstr>
      <vt:lpstr>Calibri</vt:lpstr>
      <vt:lpstr>Simple Light</vt:lpstr>
      <vt:lpstr>BERT for ICD code assignment on MIMIC III</vt:lpstr>
      <vt:lpstr>Introduction</vt:lpstr>
      <vt:lpstr>Preprocessing</vt:lpstr>
      <vt:lpstr>Preprocessing - Data</vt:lpstr>
      <vt:lpstr>Tools Used</vt:lpstr>
      <vt:lpstr>Our Solution - BERT model</vt:lpstr>
      <vt:lpstr>Our Solution - ClinicalBert for ICD Code Assignment</vt:lpstr>
      <vt:lpstr>Model Comparisons</vt:lpstr>
      <vt:lpstr>Results</vt:lpstr>
      <vt:lpstr>Results</vt:lpstr>
      <vt:lpstr>Challenges</vt:lpstr>
      <vt:lpstr>Conclusion and Future Work</vt:lpstr>
      <vt:lpstr>Our Solution - Model Methodology</vt:lpstr>
      <vt:lpstr>Our Solution - Model Methodology </vt:lpstr>
      <vt:lpstr>Results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BERT for ICD code assignment on MIMIC III</dc:title>
  <dc:creator>George Zhou</dc:creator>
  <cp:lastModifiedBy>George Zhou</cp:lastModifiedBy>
  <cp:revision>2</cp:revision>
  <dcterms:modified xsi:type="dcterms:W3CDTF">2019-12-09T06:47:45Z</dcterms:modified>
</cp:coreProperties>
</file>